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7" r:id="rId2"/>
    <p:sldId id="334" r:id="rId3"/>
    <p:sldId id="335" r:id="rId4"/>
    <p:sldId id="336" r:id="rId5"/>
    <p:sldId id="333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5" r:id="rId20"/>
    <p:sldId id="356" r:id="rId21"/>
    <p:sldId id="357" r:id="rId22"/>
    <p:sldId id="360" r:id="rId23"/>
    <p:sldId id="361" r:id="rId24"/>
    <p:sldId id="362" r:id="rId25"/>
    <p:sldId id="363" r:id="rId26"/>
    <p:sldId id="364" r:id="rId27"/>
    <p:sldId id="366" r:id="rId28"/>
    <p:sldId id="368" r:id="rId29"/>
    <p:sldId id="369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ith" initials="h" lastIdx="0" clrIdx="0">
    <p:extLst>
      <p:ext uri="{19B8F6BF-5375-455C-9EA6-DF929625EA0E}">
        <p15:presenceInfo xmlns:p15="http://schemas.microsoft.com/office/powerpoint/2012/main" userId="hari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97203697958878"/>
          <c:y val="5.423559678802526E-2"/>
          <c:w val="0.78713883401421847"/>
          <c:h val="0.677972744773967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28575" cap="rnd">
                <a:solidFill>
                  <a:schemeClr val="accent1"/>
                </a:solidFill>
                <a:prstDash val="sysDot"/>
                <a:headEnd w="lg" len="lg"/>
              </a:ln>
              <a:effectLst/>
            </c:spPr>
            <c:trendlineType val="poly"/>
            <c:order val="6"/>
            <c:dispRSqr val="0"/>
            <c:dispEq val="0"/>
          </c:trendline>
          <c:xVal>
            <c:numRef>
              <c:f>Sheet3!$A$2:$A$20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Sheet3!$B$2:$B$20</c:f>
              <c:numCache>
                <c:formatCode>General</c:formatCode>
                <c:ptCount val="19"/>
                <c:pt idx="0">
                  <c:v>0</c:v>
                </c:pt>
                <c:pt idx="1">
                  <c:v>0.09</c:v>
                </c:pt>
                <c:pt idx="2">
                  <c:v>0.12</c:v>
                </c:pt>
                <c:pt idx="3">
                  <c:v>0.2</c:v>
                </c:pt>
                <c:pt idx="4">
                  <c:v>0.5</c:v>
                </c:pt>
                <c:pt idx="5">
                  <c:v>1</c:v>
                </c:pt>
                <c:pt idx="6">
                  <c:v>2</c:v>
                </c:pt>
                <c:pt idx="7">
                  <c:v>3.2</c:v>
                </c:pt>
                <c:pt idx="8">
                  <c:v>4.2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6.9</c:v>
                </c:pt>
                <c:pt idx="16">
                  <c:v>6.97</c:v>
                </c:pt>
                <c:pt idx="17">
                  <c:v>6.99</c:v>
                </c:pt>
                <c:pt idx="18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99C-4302-98DB-B6DDAE0BC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700760"/>
        <c:axId val="533701088"/>
      </c:scatterChart>
      <c:valAx>
        <c:axId val="533700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Time(min</a:t>
                </a:r>
                <a:r>
                  <a:rPr lang="en-US" sz="2000" dirty="0"/>
                  <a:t>)</a:t>
                </a:r>
              </a:p>
            </c:rich>
          </c:tx>
          <c:layout>
            <c:manualLayout>
              <c:xMode val="edge"/>
              <c:yMode val="edge"/>
              <c:x val="0.48436109921993414"/>
              <c:y val="0.881663605179512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533701088"/>
        <c:crosses val="autoZero"/>
        <c:crossBetween val="midCat"/>
        <c:majorUnit val="10"/>
        <c:minorUnit val="5"/>
      </c:valAx>
      <c:valAx>
        <c:axId val="5337010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Response</a:t>
                </a:r>
              </a:p>
            </c:rich>
          </c:tx>
          <c:layout>
            <c:manualLayout>
              <c:xMode val="edge"/>
              <c:yMode val="edge"/>
              <c:x val="1.1075481492676595E-3"/>
              <c:y val="0.326341519902129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533700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97203697958878"/>
          <c:y val="5.423559678802526E-2"/>
          <c:w val="0.78713883401421847"/>
          <c:h val="0.677972744773967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28575" cap="rnd">
                <a:solidFill>
                  <a:schemeClr val="accent1"/>
                </a:solidFill>
                <a:prstDash val="sysDot"/>
                <a:headEnd w="lg" len="lg"/>
              </a:ln>
              <a:effectLst/>
            </c:spPr>
            <c:trendlineType val="poly"/>
            <c:order val="6"/>
            <c:dispRSqr val="0"/>
            <c:dispEq val="0"/>
          </c:trendline>
          <c:xVal>
            <c:numRef>
              <c:f>Sheet3!$A$2:$A$20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Sheet3!$B$2:$B$20</c:f>
              <c:numCache>
                <c:formatCode>General</c:formatCode>
                <c:ptCount val="19"/>
                <c:pt idx="0">
                  <c:v>0</c:v>
                </c:pt>
                <c:pt idx="1">
                  <c:v>0.09</c:v>
                </c:pt>
                <c:pt idx="2">
                  <c:v>0.12</c:v>
                </c:pt>
                <c:pt idx="3">
                  <c:v>0.2</c:v>
                </c:pt>
                <c:pt idx="4">
                  <c:v>0.5</c:v>
                </c:pt>
                <c:pt idx="5">
                  <c:v>1</c:v>
                </c:pt>
                <c:pt idx="6">
                  <c:v>2</c:v>
                </c:pt>
                <c:pt idx="7">
                  <c:v>3.2</c:v>
                </c:pt>
                <c:pt idx="8">
                  <c:v>4.2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6.9</c:v>
                </c:pt>
                <c:pt idx="16">
                  <c:v>6.97</c:v>
                </c:pt>
                <c:pt idx="17">
                  <c:v>6.99</c:v>
                </c:pt>
                <c:pt idx="18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18B-4EA5-BACE-605C34618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700760"/>
        <c:axId val="533701088"/>
      </c:scatterChart>
      <c:valAx>
        <c:axId val="533700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Time(min</a:t>
                </a:r>
                <a:r>
                  <a:rPr lang="en-US" sz="2000" dirty="0"/>
                  <a:t>)</a:t>
                </a:r>
              </a:p>
            </c:rich>
          </c:tx>
          <c:layout>
            <c:manualLayout>
              <c:xMode val="edge"/>
              <c:yMode val="edge"/>
              <c:x val="0.81080690539518563"/>
              <c:y val="0.859831766871875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533701088"/>
        <c:crosses val="autoZero"/>
        <c:crossBetween val="midCat"/>
        <c:majorUnit val="10"/>
        <c:minorUnit val="5"/>
      </c:valAx>
      <c:valAx>
        <c:axId val="5337010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Response</a:t>
                </a:r>
              </a:p>
            </c:rich>
          </c:tx>
          <c:layout>
            <c:manualLayout>
              <c:xMode val="edge"/>
              <c:yMode val="edge"/>
              <c:x val="1.1075481492676595E-3"/>
              <c:y val="0.326341519902129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533700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3306737933747"/>
          <c:y val="7.6423519976669588E-2"/>
          <c:w val="0.82444332501044593"/>
          <c:h val="0.7007580756316075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homework!$D$2:$D$19</c:f>
              <c:numCache>
                <c:formatCode>General</c:formatCode>
                <c:ptCount val="18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</c:numCache>
            </c:numRef>
          </c:xVal>
          <c:yVal>
            <c:numRef>
              <c:f>homework!$E$2:$E$19</c:f>
              <c:numCache>
                <c:formatCode>General</c:formatCode>
                <c:ptCount val="18"/>
                <c:pt idx="0">
                  <c:v>0</c:v>
                </c:pt>
                <c:pt idx="1">
                  <c:v>0.06</c:v>
                </c:pt>
                <c:pt idx="2">
                  <c:v>0.15</c:v>
                </c:pt>
                <c:pt idx="3">
                  <c:v>2.1</c:v>
                </c:pt>
                <c:pt idx="4">
                  <c:v>5</c:v>
                </c:pt>
                <c:pt idx="5">
                  <c:v>8.1</c:v>
                </c:pt>
                <c:pt idx="6">
                  <c:v>9.1999999999999993</c:v>
                </c:pt>
                <c:pt idx="7">
                  <c:v>9.5</c:v>
                </c:pt>
                <c:pt idx="8">
                  <c:v>9.6</c:v>
                </c:pt>
                <c:pt idx="9">
                  <c:v>9.6999999999999993</c:v>
                </c:pt>
                <c:pt idx="10">
                  <c:v>9.8000000000000007</c:v>
                </c:pt>
                <c:pt idx="11">
                  <c:v>9.98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EB5-4AAC-B58C-6973604DD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703384"/>
        <c:axId val="533704040"/>
      </c:scatterChart>
      <c:valAx>
        <c:axId val="533703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</a:t>
                </a:r>
              </a:p>
            </c:rich>
          </c:tx>
          <c:layout>
            <c:manualLayout>
              <c:xMode val="edge"/>
              <c:yMode val="edge"/>
              <c:x val="0.50061192729153847"/>
              <c:y val="0.887640211787728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533704040"/>
        <c:crosses val="autoZero"/>
        <c:crossBetween val="midCat"/>
        <c:majorUnit val="5"/>
      </c:valAx>
      <c:valAx>
        <c:axId val="5337040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Response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5337033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xVal>
          <c:yVal>
            <c:numRef>
              <c:f>Sheet1!$B$2:$B$20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9</c:v>
                </c:pt>
                <c:pt idx="6">
                  <c:v>14</c:v>
                </c:pt>
                <c:pt idx="7">
                  <c:v>19</c:v>
                </c:pt>
                <c:pt idx="8">
                  <c:v>30</c:v>
                </c:pt>
                <c:pt idx="9">
                  <c:v>48</c:v>
                </c:pt>
                <c:pt idx="10">
                  <c:v>71</c:v>
                </c:pt>
                <c:pt idx="11">
                  <c:v>84</c:v>
                </c:pt>
                <c:pt idx="12">
                  <c:v>90</c:v>
                </c:pt>
                <c:pt idx="13">
                  <c:v>94</c:v>
                </c:pt>
                <c:pt idx="14">
                  <c:v>96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EC9-4128-AF5F-16D887795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323184"/>
        <c:axId val="286835096"/>
      </c:scatterChart>
      <c:valAx>
        <c:axId val="28832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286835096"/>
        <c:crosses val="autoZero"/>
        <c:crossBetween val="midCat"/>
        <c:majorUnit val="2"/>
        <c:minorUnit val="0.2"/>
      </c:valAx>
      <c:valAx>
        <c:axId val="28683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288323184"/>
        <c:crosses val="autoZero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0.16484</cdr:x>
      <cdr:y>0.13491</cdr:y>
    </cdr:from>
    <cdr:to>
      <cdr:x>0.93374</cdr:x>
      <cdr:y>0.13773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186357" y="706331"/>
          <a:ext cx="5533991" cy="147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0.1694</cdr:x>
      <cdr:y>0.87937</cdr:y>
    </cdr:from>
    <cdr:to>
      <cdr:x>0.25342</cdr:x>
      <cdr:y>0.96764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9199" y="4408175"/>
          <a:ext cx="604684" cy="442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i="0" smtClean="0">
              <a:latin typeface="Cambria Math" panose="02040503050406030204" pitchFamily="18" charset="0"/>
              <a:ea typeface="Cambria Math" panose="02040503050406030204" pitchFamily="18" charset="0"/>
            </a:rPr>
            <a:t>𝜏_</a:t>
          </a:r>
          <a:r>
            <a:rPr lang="en-US" sz="2000" b="0" i="0" smtClean="0">
              <a:latin typeface="Cambria Math" panose="02040503050406030204" pitchFamily="18" charset="0"/>
              <a:ea typeface="Cambria Math" panose="02040503050406030204" pitchFamily="18" charset="0"/>
            </a:rPr>
            <a:t>𝐷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0.99902</cdr:x>
      <cdr:y>0.06475</cdr:y>
    </cdr:from>
    <cdr:to>
      <cdr:x>0.99902</cdr:x>
      <cdr:y>0.95486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4567542" y="177625"/>
          <a:ext cx="0" cy="244175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E67D-75D2-46BD-82D9-789D46494E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C4959-1299-4568-9828-65CCA90E9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E24-4D17-46B0-9836-F038DFE87FDB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A9B5-4411-423A-8E92-91BB5629F85C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F352-C912-4C62-B765-EAF16EFCDEE0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016C-7CEC-4993-9EC1-CFAADCAA8A8C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9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8580-3C0E-40BB-89C3-925AA3BB116D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F533-BA24-4A1D-BD0C-3D95EBFC3D15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3D60-9FB6-4917-B214-564015ED38A4}" type="datetime1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591-B7CD-47AB-9957-8D211EE2E2CD}" type="datetime1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3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39D2-F2FF-4C7D-8527-86F002E08B0F}" type="datetime1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638-6CB3-4C04-94CD-4356493C8AAE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AC-F0DF-4E1C-90DE-BD4B9B366324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2FAD-B6E6-4D7A-AEB0-43DD86894564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7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6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5" Type="http://schemas.openxmlformats.org/officeDocument/2006/relationships/image" Target="../media/image122.png"/><Relationship Id="rId4" Type="http://schemas.openxmlformats.org/officeDocument/2006/relationships/image" Target="../media/image11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../media/image121.png"/><Relationship Id="rId4" Type="http://schemas.openxmlformats.org/officeDocument/2006/relationships/image" Target="../media/image1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008" y="919099"/>
            <a:ext cx="5943600" cy="329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 Controller Setting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7704" y="545690"/>
            <a:ext cx="1902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(2).  Stability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5"/>
              <p:cNvSpPr txBox="1"/>
              <p:nvPr/>
            </p:nvSpPr>
            <p:spPr>
              <a:xfrm>
                <a:off x="734097" y="1261649"/>
                <a:ext cx="149290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97" y="1261649"/>
                <a:ext cx="1492909" cy="307777"/>
              </a:xfrm>
              <a:prstGeom prst="rect">
                <a:avLst/>
              </a:prstGeom>
              <a:blipFill>
                <a:blip r:embed="rId2"/>
                <a:stretch>
                  <a:fillRect l="-3265" r="-3673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9596" y="3078339"/>
                <a:ext cx="552811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707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96" y="3078339"/>
                <a:ext cx="552811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812385" y="1087448"/>
            <a:ext cx="7802415" cy="1953503"/>
            <a:chOff x="3812385" y="1087448"/>
            <a:chExt cx="7802415" cy="1953503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8635633" y="1748695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10314381" y="1674271"/>
              <a:ext cx="109214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5026097" y="2764705"/>
              <a:ext cx="347472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H="1">
              <a:off x="9319434" y="2655835"/>
              <a:ext cx="1481819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10801253" y="1685906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rot="16200000" flipV="1">
              <a:off x="4614617" y="2349078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835148" y="1153725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5148" y="1153725"/>
                  <a:ext cx="779652" cy="494131"/>
                </a:xfrm>
                <a:prstGeom prst="rect">
                  <a:avLst/>
                </a:prstGeom>
                <a:blipFill>
                  <a:blip r:embed="rId4"/>
                  <a:stretch>
                    <a:fillRect t="-6173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 27"/>
            <p:cNvGrpSpPr/>
            <p:nvPr/>
          </p:nvGrpSpPr>
          <p:grpSpPr>
            <a:xfrm>
              <a:off x="3812385" y="1087448"/>
              <a:ext cx="1921571" cy="1173646"/>
              <a:chOff x="4496840" y="1050799"/>
              <a:chExt cx="1921571" cy="117364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460761" y="1418334"/>
                <a:ext cx="457515" cy="492477"/>
                <a:chOff x="755873" y="859698"/>
                <a:chExt cx="345056" cy="31074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755873" y="859887"/>
                  <a:ext cx="345056" cy="310551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" name="TextBox 32"/>
                <p:cNvSpPr txBox="1"/>
                <p:nvPr/>
              </p:nvSpPr>
              <p:spPr>
                <a:xfrm>
                  <a:off x="813364" y="859698"/>
                  <a:ext cx="229870" cy="2330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∑</a:t>
                  </a:r>
                  <a:endPara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5126630" y="1663099"/>
                <a:ext cx="334131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 flipH="1">
                <a:off x="5222115" y="1050799"/>
                <a:ext cx="425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+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66969" y="1720713"/>
                <a:ext cx="293843" cy="503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_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496840" y="1159936"/>
                    <a:ext cx="88742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1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 xmlns:m="http://schemas.openxmlformats.org/officeDocument/2006/math">
                        <m:r>
                          <a:rPr lang="en-US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m:rPr>
                            <m:sty m:val="p"/>
                          </m:rPr>
                          <a:rPr lang="en-US" kern="1200" baseline="-25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sp</m:t>
                        </m:r>
                        <m:r>
                          <a:rPr lang="en-US" i="1" kern="1200" baseline="-25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US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(s)</a:t>
                    </a:r>
                    <a:endParaRPr lang="en-US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96840" y="1159936"/>
                    <a:ext cx="887422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8197" b="-24590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Arrow Connector 18"/>
              <p:cNvCxnSpPr/>
              <p:nvPr/>
            </p:nvCxnSpPr>
            <p:spPr>
              <a:xfrm>
                <a:off x="5944155" y="1669883"/>
                <a:ext cx="474256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9001393" y="1358146"/>
                  <a:ext cx="1312988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01393" y="1358146"/>
                  <a:ext cx="1312988" cy="72513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8477156" y="2365253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7156" y="2365253"/>
                  <a:ext cx="839076" cy="6756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5787712" y="1393617"/>
                  <a:ext cx="2822888" cy="71468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707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7712" y="1393617"/>
                  <a:ext cx="2822888" cy="71468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97246" y="4424411"/>
                <a:ext cx="45913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816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46" y="4424411"/>
                <a:ext cx="4591321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8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96890" y="1446817"/>
            <a:ext cx="7458606" cy="4023360"/>
            <a:chOff x="1452220" y="714495"/>
            <a:chExt cx="7458606" cy="402336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452220" y="1144102"/>
              <a:ext cx="7315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171653" y="714495"/>
              <a:ext cx="0" cy="4023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4"/>
            <p:cNvSpPr txBox="1"/>
            <p:nvPr/>
          </p:nvSpPr>
          <p:spPr>
            <a:xfrm>
              <a:off x="1595626" y="71449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7" name="TextBox 55"/>
            <p:cNvSpPr txBox="1"/>
            <p:nvPr/>
          </p:nvSpPr>
          <p:spPr>
            <a:xfrm>
              <a:off x="1711156" y="262744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8" name="TextBox 56"/>
            <p:cNvSpPr txBox="1"/>
            <p:nvPr/>
          </p:nvSpPr>
          <p:spPr>
            <a:xfrm>
              <a:off x="1711156" y="192687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9" name="TextBox 57"/>
            <p:cNvSpPr txBox="1"/>
            <p:nvPr/>
          </p:nvSpPr>
          <p:spPr>
            <a:xfrm>
              <a:off x="1711994" y="136806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0" name="TextBox 58"/>
            <p:cNvSpPr txBox="1"/>
            <p:nvPr/>
          </p:nvSpPr>
          <p:spPr>
            <a:xfrm>
              <a:off x="1684955" y="3852077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11" name="TextBox 59"/>
            <p:cNvSpPr txBox="1"/>
            <p:nvPr/>
          </p:nvSpPr>
          <p:spPr>
            <a:xfrm>
              <a:off x="1684956" y="3239762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60"/>
                <p:cNvSpPr txBox="1"/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61"/>
                <p:cNvSpPr txBox="1"/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62"/>
                <p:cNvSpPr txBox="1"/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63"/>
                <p:cNvSpPr txBox="1"/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377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29"/>
                <p:cNvSpPr txBox="1"/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9"/>
                <p:cNvSpPr txBox="1"/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66"/>
                <p:cNvSpPr txBox="1"/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/>
            <p:cNvCxnSpPr/>
            <p:nvPr/>
          </p:nvCxnSpPr>
          <p:spPr>
            <a:xfrm>
              <a:off x="1595626" y="2627446"/>
              <a:ext cx="731520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68"/>
                <p:cNvSpPr txBox="1"/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69"/>
                <p:cNvSpPr txBox="1"/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41"/>
                <p:cNvSpPr txBox="1"/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71"/>
                <p:cNvSpPr txBox="1"/>
                <p:nvPr/>
              </p:nvSpPr>
              <p:spPr>
                <a:xfrm>
                  <a:off x="2328970" y="327054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8970" y="3270540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72"/>
                <p:cNvSpPr txBox="1"/>
                <p:nvPr/>
              </p:nvSpPr>
              <p:spPr>
                <a:xfrm>
                  <a:off x="4086383" y="327259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6383" y="3272590"/>
                  <a:ext cx="60468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73"/>
                <p:cNvSpPr txBox="1"/>
                <p:nvPr/>
              </p:nvSpPr>
              <p:spPr>
                <a:xfrm>
                  <a:off x="2382208" y="388880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3888809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46"/>
                <p:cNvSpPr txBox="1"/>
                <p:nvPr/>
              </p:nvSpPr>
              <p:spPr>
                <a:xfrm>
                  <a:off x="4086383" y="387417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6383" y="3874174"/>
                  <a:ext cx="604684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83298" y="532418"/>
                <a:ext cx="44791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377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98" y="532418"/>
                <a:ext cx="4479111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526878" y="5818246"/>
            <a:ext cx="301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stable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4"/>
          <p:cNvSpPr txBox="1"/>
          <p:nvPr/>
        </p:nvSpPr>
        <p:spPr>
          <a:xfrm>
            <a:off x="481631" y="397255"/>
            <a:ext cx="42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Cohen-Coon  Method  (C-C )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631" y="1076632"/>
            <a:ext cx="1122858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is also called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curve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or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loop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in which the control action is removed from the controller by placing it in manual mode.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29867" y="2551367"/>
            <a:ext cx="7080352" cy="2127150"/>
            <a:chOff x="4435447" y="3156051"/>
            <a:chExt cx="7080352" cy="2127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3"/>
                <p:cNvSpPr txBox="1"/>
                <p:nvPr/>
              </p:nvSpPr>
              <p:spPr>
                <a:xfrm>
                  <a:off x="6742021" y="3491505"/>
                  <a:ext cx="546560" cy="400110"/>
                </a:xfrm>
                <a:prstGeom prst="rect">
                  <a:avLst/>
                </a:prstGeom>
                <a:no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2021" y="3491505"/>
                  <a:ext cx="546560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5736401" y="3468939"/>
              <a:ext cx="457515" cy="492477"/>
              <a:chOff x="755873" y="859698"/>
              <a:chExt cx="345056" cy="31074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5402270" y="3732048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8159628" y="3732048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9313453" y="3719546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H="1">
              <a:off x="7780607" y="4551681"/>
              <a:ext cx="100584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9458445" y="4551681"/>
              <a:ext cx="1055447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 flipH="1">
              <a:off x="10513892" y="3719546"/>
              <a:ext cx="3201" cy="83213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5965022" y="4510056"/>
              <a:ext cx="146304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>
              <a:off x="10299774" y="3719548"/>
              <a:ext cx="47733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7885308" y="3457728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>
            <a:xfrm rot="16200000" flipV="1">
              <a:off x="5698443" y="4235736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0220049" y="3156051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5471550" y="3330457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92573" y="3732003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0736147" y="3421364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36147" y="3421364"/>
                  <a:ext cx="779652" cy="494131"/>
                </a:xfrm>
                <a:prstGeom prst="rect">
                  <a:avLst/>
                </a:prstGeom>
                <a:blipFill>
                  <a:blip r:embed="rId3"/>
                  <a:stretch>
                    <a:fillRect t="-6173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435447" y="3407528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5447" y="3407528"/>
                  <a:ext cx="887422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b="-2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>
              <a:off x="6232542" y="3715178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695743" y="3491505"/>
                  <a:ext cx="556499" cy="400110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5743" y="3491505"/>
                  <a:ext cx="556499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7463"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8708268" y="3515123"/>
                  <a:ext cx="557653" cy="400110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8268" y="3515123"/>
                  <a:ext cx="557653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8804425" y="4351626"/>
                  <a:ext cx="629852" cy="400110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4425" y="4351626"/>
                  <a:ext cx="629852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Arrow Connector 39"/>
            <p:cNvCxnSpPr/>
            <p:nvPr/>
          </p:nvCxnSpPr>
          <p:spPr>
            <a:xfrm rot="5400000">
              <a:off x="7415326" y="4917441"/>
              <a:ext cx="73152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 flipV="1">
              <a:off x="7288581" y="3653605"/>
              <a:ext cx="351084" cy="204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>
            <a:off x="8210398" y="2012082"/>
            <a:ext cx="535098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93270" y="4484958"/>
            <a:ext cx="535098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350774" y="2395541"/>
            <a:ext cx="3711489" cy="189624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304341" y="4868416"/>
            <a:ext cx="1515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recorder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82299" y="5532341"/>
            <a:ext cx="6210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 splitting the controller from the closed loop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7705" y="324466"/>
            <a:ext cx="2920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Cohen – Coon approach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464" y="904571"/>
            <a:ext cx="11415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Switch the controller to manual mode. Split the controller from the closed loop.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464" y="1530843"/>
            <a:ext cx="11665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Introduce a step change in the controller output  M(s) that goes to the valve and record the transient response (B) as shown in  Figure(1)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464" y="2464891"/>
            <a:ext cx="114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The response of the system (including the valve, the process and the measuring element ) is called the process reaction curve. This response will appear as S-shape as shown in Fig.2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507510" y="3309109"/>
            <a:ext cx="7299882" cy="3291182"/>
            <a:chOff x="2507510" y="3478109"/>
            <a:chExt cx="7299882" cy="3291182"/>
          </a:xfrm>
        </p:grpSpPr>
        <p:sp>
          <p:nvSpPr>
            <p:cNvPr id="24" name="TextBox 23"/>
            <p:cNvSpPr txBox="1"/>
            <p:nvPr/>
          </p:nvSpPr>
          <p:spPr>
            <a:xfrm>
              <a:off x="4050606" y="3478109"/>
              <a:ext cx="398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507510" y="3507349"/>
              <a:ext cx="7299882" cy="3261942"/>
              <a:chOff x="2682318" y="3451123"/>
              <a:chExt cx="7299882" cy="3261942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601497" y="3451123"/>
                <a:ext cx="0" cy="29052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endCxn id="2" idx="0"/>
              </p:cNvCxnSpPr>
              <p:nvPr/>
            </p:nvCxnSpPr>
            <p:spPr>
              <a:xfrm>
                <a:off x="4601497" y="6356350"/>
                <a:ext cx="538070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25414" y="6090256"/>
                <a:ext cx="5604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601497" y="4009430"/>
                <a:ext cx="4773562" cy="2334303"/>
              </a:xfrm>
              <a:custGeom>
                <a:avLst/>
                <a:gdLst>
                  <a:gd name="connsiteX0" fmla="*/ 5128812 w 5128812"/>
                  <a:gd name="connsiteY0" fmla="*/ 0 h 1919475"/>
                  <a:gd name="connsiteX1" fmla="*/ 3535986 w 5128812"/>
                  <a:gd name="connsiteY1" fmla="*/ 73742 h 1919475"/>
                  <a:gd name="connsiteX2" fmla="*/ 2813315 w 5128812"/>
                  <a:gd name="connsiteY2" fmla="*/ 309716 h 1919475"/>
                  <a:gd name="connsiteX3" fmla="*/ 1987406 w 5128812"/>
                  <a:gd name="connsiteY3" fmla="*/ 1445342 h 1919475"/>
                  <a:gd name="connsiteX4" fmla="*/ 1500709 w 5128812"/>
                  <a:gd name="connsiteY4" fmla="*/ 1799304 h 1919475"/>
                  <a:gd name="connsiteX5" fmla="*/ 1161496 w 5128812"/>
                  <a:gd name="connsiteY5" fmla="*/ 1887794 h 1919475"/>
                  <a:gd name="connsiteX6" fmla="*/ 689548 w 5128812"/>
                  <a:gd name="connsiteY6" fmla="*/ 1917291 h 1919475"/>
                  <a:gd name="connsiteX7" fmla="*/ 70115 w 5128812"/>
                  <a:gd name="connsiteY7" fmla="*/ 1917291 h 1919475"/>
                  <a:gd name="connsiteX8" fmla="*/ 40619 w 5128812"/>
                  <a:gd name="connsiteY8" fmla="*/ 1902542 h 1919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8812" h="1919475">
                    <a:moveTo>
                      <a:pt x="5128812" y="0"/>
                    </a:moveTo>
                    <a:cubicBezTo>
                      <a:pt x="4525357" y="11061"/>
                      <a:pt x="3921902" y="22123"/>
                      <a:pt x="3535986" y="73742"/>
                    </a:cubicBezTo>
                    <a:cubicBezTo>
                      <a:pt x="3150070" y="125361"/>
                      <a:pt x="3071412" y="81116"/>
                      <a:pt x="2813315" y="309716"/>
                    </a:cubicBezTo>
                    <a:cubicBezTo>
                      <a:pt x="2555218" y="538316"/>
                      <a:pt x="2206174" y="1197077"/>
                      <a:pt x="1987406" y="1445342"/>
                    </a:cubicBezTo>
                    <a:cubicBezTo>
                      <a:pt x="1768638" y="1693607"/>
                      <a:pt x="1638361" y="1725562"/>
                      <a:pt x="1500709" y="1799304"/>
                    </a:cubicBezTo>
                    <a:cubicBezTo>
                      <a:pt x="1363057" y="1873046"/>
                      <a:pt x="1296689" y="1868130"/>
                      <a:pt x="1161496" y="1887794"/>
                    </a:cubicBezTo>
                    <a:cubicBezTo>
                      <a:pt x="1026303" y="1907458"/>
                      <a:pt x="871445" y="1912375"/>
                      <a:pt x="689548" y="1917291"/>
                    </a:cubicBezTo>
                    <a:cubicBezTo>
                      <a:pt x="507651" y="1922207"/>
                      <a:pt x="70115" y="1917291"/>
                      <a:pt x="70115" y="1917291"/>
                    </a:cubicBezTo>
                    <a:cubicBezTo>
                      <a:pt x="-38040" y="1914833"/>
                      <a:pt x="1289" y="1908687"/>
                      <a:pt x="40619" y="1902542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426245" y="6343733"/>
                <a:ext cx="655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682318" y="5720924"/>
                <a:ext cx="7328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39725" indent="-339725"/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Fig.2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2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14</a:t>
            </a:fld>
            <a:endParaRPr lang="en-US"/>
          </a:p>
        </p:txBody>
      </p:sp>
      <p:sp>
        <p:nvSpPr>
          <p:cNvPr id="15" name="TextBox 9"/>
          <p:cNvSpPr txBox="1"/>
          <p:nvPr/>
        </p:nvSpPr>
        <p:spPr>
          <a:xfrm>
            <a:off x="510294" y="656174"/>
            <a:ext cx="11415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Draw the horizontal asymptote to the final response KA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992143" y="1291283"/>
            <a:ext cx="6123038" cy="3644736"/>
            <a:chOff x="3992143" y="1291283"/>
            <a:chExt cx="6123038" cy="3644736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4734478" y="1465889"/>
              <a:ext cx="0" cy="2905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734478" y="4371116"/>
              <a:ext cx="538070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734478" y="2011579"/>
              <a:ext cx="49407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23"/>
            <p:cNvSpPr txBox="1"/>
            <p:nvPr/>
          </p:nvSpPr>
          <p:spPr>
            <a:xfrm>
              <a:off x="4174039" y="1291283"/>
              <a:ext cx="398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24"/>
            <p:cNvSpPr txBox="1"/>
            <p:nvPr/>
          </p:nvSpPr>
          <p:spPr>
            <a:xfrm>
              <a:off x="3992143" y="1790979"/>
              <a:ext cx="761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734478" y="2024196"/>
              <a:ext cx="4773562" cy="2334303"/>
            </a:xfrm>
            <a:custGeom>
              <a:avLst/>
              <a:gdLst>
                <a:gd name="connsiteX0" fmla="*/ 5128812 w 5128812"/>
                <a:gd name="connsiteY0" fmla="*/ 0 h 1919475"/>
                <a:gd name="connsiteX1" fmla="*/ 3535986 w 5128812"/>
                <a:gd name="connsiteY1" fmla="*/ 73742 h 1919475"/>
                <a:gd name="connsiteX2" fmla="*/ 2813315 w 5128812"/>
                <a:gd name="connsiteY2" fmla="*/ 309716 h 1919475"/>
                <a:gd name="connsiteX3" fmla="*/ 1987406 w 5128812"/>
                <a:gd name="connsiteY3" fmla="*/ 1445342 h 1919475"/>
                <a:gd name="connsiteX4" fmla="*/ 1500709 w 5128812"/>
                <a:gd name="connsiteY4" fmla="*/ 1799304 h 1919475"/>
                <a:gd name="connsiteX5" fmla="*/ 1161496 w 5128812"/>
                <a:gd name="connsiteY5" fmla="*/ 1887794 h 1919475"/>
                <a:gd name="connsiteX6" fmla="*/ 689548 w 5128812"/>
                <a:gd name="connsiteY6" fmla="*/ 1917291 h 1919475"/>
                <a:gd name="connsiteX7" fmla="*/ 70115 w 5128812"/>
                <a:gd name="connsiteY7" fmla="*/ 1917291 h 1919475"/>
                <a:gd name="connsiteX8" fmla="*/ 40619 w 5128812"/>
                <a:gd name="connsiteY8" fmla="*/ 1902542 h 191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28812" h="1919475">
                  <a:moveTo>
                    <a:pt x="5128812" y="0"/>
                  </a:moveTo>
                  <a:cubicBezTo>
                    <a:pt x="4525357" y="11061"/>
                    <a:pt x="3921902" y="22123"/>
                    <a:pt x="3535986" y="73742"/>
                  </a:cubicBezTo>
                  <a:cubicBezTo>
                    <a:pt x="3150070" y="125361"/>
                    <a:pt x="3071412" y="81116"/>
                    <a:pt x="2813315" y="309716"/>
                  </a:cubicBezTo>
                  <a:cubicBezTo>
                    <a:pt x="2555218" y="538316"/>
                    <a:pt x="2206174" y="1197077"/>
                    <a:pt x="1987406" y="1445342"/>
                  </a:cubicBezTo>
                  <a:cubicBezTo>
                    <a:pt x="1768638" y="1693607"/>
                    <a:pt x="1638361" y="1725562"/>
                    <a:pt x="1500709" y="1799304"/>
                  </a:cubicBezTo>
                  <a:cubicBezTo>
                    <a:pt x="1363057" y="1873046"/>
                    <a:pt x="1296689" y="1868130"/>
                    <a:pt x="1161496" y="1887794"/>
                  </a:cubicBezTo>
                  <a:cubicBezTo>
                    <a:pt x="1026303" y="1907458"/>
                    <a:pt x="871445" y="1912375"/>
                    <a:pt x="689548" y="1917291"/>
                  </a:cubicBezTo>
                  <a:cubicBezTo>
                    <a:pt x="507651" y="1922207"/>
                    <a:pt x="70115" y="1917291"/>
                    <a:pt x="70115" y="1917291"/>
                  </a:cubicBezTo>
                  <a:cubicBezTo>
                    <a:pt x="-38040" y="1914833"/>
                    <a:pt x="1289" y="1908687"/>
                    <a:pt x="40619" y="1902542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24829" y="4474354"/>
              <a:ext cx="317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23"/>
            <p:cNvSpPr txBox="1"/>
            <p:nvPr/>
          </p:nvSpPr>
          <p:spPr>
            <a:xfrm>
              <a:off x="4306036" y="4012689"/>
              <a:ext cx="398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01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9"/>
          <p:cNvSpPr txBox="1"/>
          <p:nvPr/>
        </p:nvSpPr>
        <p:spPr>
          <a:xfrm>
            <a:off x="464574" y="653385"/>
            <a:ext cx="114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locate the inflection point on the response curve f , then draw a tangent to the curve from the inflection point (line ab in the figure below)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01281" y="1667592"/>
            <a:ext cx="6123038" cy="3644736"/>
            <a:chOff x="4101281" y="1667592"/>
            <a:chExt cx="6123038" cy="3644736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4843616" y="1842198"/>
              <a:ext cx="0" cy="2905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4843616" y="4747425"/>
              <a:ext cx="538070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843616" y="2387888"/>
              <a:ext cx="49407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23"/>
            <p:cNvSpPr txBox="1"/>
            <p:nvPr/>
          </p:nvSpPr>
          <p:spPr>
            <a:xfrm>
              <a:off x="4283177" y="1667592"/>
              <a:ext cx="398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24"/>
            <p:cNvSpPr txBox="1"/>
            <p:nvPr/>
          </p:nvSpPr>
          <p:spPr>
            <a:xfrm>
              <a:off x="4101281" y="2167288"/>
              <a:ext cx="761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843616" y="2400505"/>
              <a:ext cx="4773562" cy="2334303"/>
            </a:xfrm>
            <a:custGeom>
              <a:avLst/>
              <a:gdLst>
                <a:gd name="connsiteX0" fmla="*/ 5128812 w 5128812"/>
                <a:gd name="connsiteY0" fmla="*/ 0 h 1919475"/>
                <a:gd name="connsiteX1" fmla="*/ 3535986 w 5128812"/>
                <a:gd name="connsiteY1" fmla="*/ 73742 h 1919475"/>
                <a:gd name="connsiteX2" fmla="*/ 2813315 w 5128812"/>
                <a:gd name="connsiteY2" fmla="*/ 309716 h 1919475"/>
                <a:gd name="connsiteX3" fmla="*/ 1987406 w 5128812"/>
                <a:gd name="connsiteY3" fmla="*/ 1445342 h 1919475"/>
                <a:gd name="connsiteX4" fmla="*/ 1500709 w 5128812"/>
                <a:gd name="connsiteY4" fmla="*/ 1799304 h 1919475"/>
                <a:gd name="connsiteX5" fmla="*/ 1161496 w 5128812"/>
                <a:gd name="connsiteY5" fmla="*/ 1887794 h 1919475"/>
                <a:gd name="connsiteX6" fmla="*/ 689548 w 5128812"/>
                <a:gd name="connsiteY6" fmla="*/ 1917291 h 1919475"/>
                <a:gd name="connsiteX7" fmla="*/ 70115 w 5128812"/>
                <a:gd name="connsiteY7" fmla="*/ 1917291 h 1919475"/>
                <a:gd name="connsiteX8" fmla="*/ 40619 w 5128812"/>
                <a:gd name="connsiteY8" fmla="*/ 1902542 h 191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28812" h="1919475">
                  <a:moveTo>
                    <a:pt x="5128812" y="0"/>
                  </a:moveTo>
                  <a:cubicBezTo>
                    <a:pt x="4525357" y="11061"/>
                    <a:pt x="3921902" y="22123"/>
                    <a:pt x="3535986" y="73742"/>
                  </a:cubicBezTo>
                  <a:cubicBezTo>
                    <a:pt x="3150070" y="125361"/>
                    <a:pt x="3071412" y="81116"/>
                    <a:pt x="2813315" y="309716"/>
                  </a:cubicBezTo>
                  <a:cubicBezTo>
                    <a:pt x="2555218" y="538316"/>
                    <a:pt x="2206174" y="1197077"/>
                    <a:pt x="1987406" y="1445342"/>
                  </a:cubicBezTo>
                  <a:cubicBezTo>
                    <a:pt x="1768638" y="1693607"/>
                    <a:pt x="1638361" y="1725562"/>
                    <a:pt x="1500709" y="1799304"/>
                  </a:cubicBezTo>
                  <a:cubicBezTo>
                    <a:pt x="1363057" y="1873046"/>
                    <a:pt x="1296689" y="1868130"/>
                    <a:pt x="1161496" y="1887794"/>
                  </a:cubicBezTo>
                  <a:cubicBezTo>
                    <a:pt x="1026303" y="1907458"/>
                    <a:pt x="871445" y="1912375"/>
                    <a:pt x="689548" y="1917291"/>
                  </a:cubicBezTo>
                  <a:cubicBezTo>
                    <a:pt x="507651" y="1922207"/>
                    <a:pt x="70115" y="1917291"/>
                    <a:pt x="70115" y="1917291"/>
                  </a:cubicBezTo>
                  <a:cubicBezTo>
                    <a:pt x="-38040" y="1914833"/>
                    <a:pt x="1289" y="1908687"/>
                    <a:pt x="40619" y="1902542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TextBox 15"/>
            <p:cNvSpPr txBox="1"/>
            <p:nvPr/>
          </p:nvSpPr>
          <p:spPr>
            <a:xfrm>
              <a:off x="7533967" y="4850663"/>
              <a:ext cx="317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23"/>
            <p:cNvSpPr txBox="1"/>
            <p:nvPr/>
          </p:nvSpPr>
          <p:spPr>
            <a:xfrm>
              <a:off x="4415174" y="4388998"/>
              <a:ext cx="398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941821" y="3549552"/>
              <a:ext cx="91440" cy="914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6399315" y="2315667"/>
              <a:ext cx="1280160" cy="237744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582514" y="1949669"/>
              <a:ext cx="537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14232" y="4742010"/>
              <a:ext cx="335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275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16</a:t>
            </a:fld>
            <a:endParaRPr lang="en-US"/>
          </a:p>
        </p:txBody>
      </p:sp>
      <p:sp>
        <p:nvSpPr>
          <p:cNvPr id="16" name="TextBox 9"/>
          <p:cNvSpPr txBox="1"/>
          <p:nvPr/>
        </p:nvSpPr>
        <p:spPr>
          <a:xfrm>
            <a:off x="599767" y="398375"/>
            <a:ext cx="1141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Draw a vertical line from (b) to x-axis and locate point  (c) as shown in figure below.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9"/>
              <p:cNvSpPr txBox="1"/>
              <p:nvPr/>
            </p:nvSpPr>
            <p:spPr>
              <a:xfrm>
                <a:off x="593869" y="1137133"/>
                <a:ext cx="107599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39725" indent="-339725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7- From the plot, calculate both;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shown in Figure below.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69" y="1137133"/>
                <a:ext cx="10759931" cy="461665"/>
              </a:xfrm>
              <a:prstGeom prst="rect">
                <a:avLst/>
              </a:prstGeom>
              <a:blipFill>
                <a:blip r:embed="rId2"/>
                <a:stretch>
                  <a:fillRect l="-84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3859162" y="2001783"/>
            <a:ext cx="6123038" cy="3951581"/>
            <a:chOff x="3859162" y="2394295"/>
            <a:chExt cx="6123038" cy="3951581"/>
          </a:xfrm>
        </p:grpSpPr>
        <p:grpSp>
          <p:nvGrpSpPr>
            <p:cNvPr id="33" name="Group 32"/>
            <p:cNvGrpSpPr/>
            <p:nvPr/>
          </p:nvGrpSpPr>
          <p:grpSpPr>
            <a:xfrm>
              <a:off x="3859162" y="2394295"/>
              <a:ext cx="6123038" cy="3674582"/>
              <a:chOff x="3859162" y="2399112"/>
              <a:chExt cx="6123038" cy="3674582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V="1">
                <a:off x="4601497" y="2573718"/>
                <a:ext cx="0" cy="29052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4601497" y="5478945"/>
                <a:ext cx="538070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621161" y="3093922"/>
                <a:ext cx="494070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23"/>
              <p:cNvSpPr txBox="1"/>
              <p:nvPr/>
            </p:nvSpPr>
            <p:spPr>
              <a:xfrm>
                <a:off x="4041058" y="2399112"/>
                <a:ext cx="3982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24"/>
              <p:cNvSpPr txBox="1"/>
              <p:nvPr/>
            </p:nvSpPr>
            <p:spPr>
              <a:xfrm>
                <a:off x="3859162" y="2898808"/>
                <a:ext cx="7619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A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601497" y="3132025"/>
                <a:ext cx="4773562" cy="2334303"/>
              </a:xfrm>
              <a:custGeom>
                <a:avLst/>
                <a:gdLst>
                  <a:gd name="connsiteX0" fmla="*/ 5128812 w 5128812"/>
                  <a:gd name="connsiteY0" fmla="*/ 0 h 1919475"/>
                  <a:gd name="connsiteX1" fmla="*/ 3535986 w 5128812"/>
                  <a:gd name="connsiteY1" fmla="*/ 73742 h 1919475"/>
                  <a:gd name="connsiteX2" fmla="*/ 2813315 w 5128812"/>
                  <a:gd name="connsiteY2" fmla="*/ 309716 h 1919475"/>
                  <a:gd name="connsiteX3" fmla="*/ 1987406 w 5128812"/>
                  <a:gd name="connsiteY3" fmla="*/ 1445342 h 1919475"/>
                  <a:gd name="connsiteX4" fmla="*/ 1500709 w 5128812"/>
                  <a:gd name="connsiteY4" fmla="*/ 1799304 h 1919475"/>
                  <a:gd name="connsiteX5" fmla="*/ 1161496 w 5128812"/>
                  <a:gd name="connsiteY5" fmla="*/ 1887794 h 1919475"/>
                  <a:gd name="connsiteX6" fmla="*/ 689548 w 5128812"/>
                  <a:gd name="connsiteY6" fmla="*/ 1917291 h 1919475"/>
                  <a:gd name="connsiteX7" fmla="*/ 70115 w 5128812"/>
                  <a:gd name="connsiteY7" fmla="*/ 1917291 h 1919475"/>
                  <a:gd name="connsiteX8" fmla="*/ 40619 w 5128812"/>
                  <a:gd name="connsiteY8" fmla="*/ 1902542 h 1919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8812" h="1919475">
                    <a:moveTo>
                      <a:pt x="5128812" y="0"/>
                    </a:moveTo>
                    <a:cubicBezTo>
                      <a:pt x="4525357" y="11061"/>
                      <a:pt x="3921902" y="22123"/>
                      <a:pt x="3535986" y="73742"/>
                    </a:cubicBezTo>
                    <a:cubicBezTo>
                      <a:pt x="3150070" y="125361"/>
                      <a:pt x="3071412" y="81116"/>
                      <a:pt x="2813315" y="309716"/>
                    </a:cubicBezTo>
                    <a:cubicBezTo>
                      <a:pt x="2555218" y="538316"/>
                      <a:pt x="2206174" y="1197077"/>
                      <a:pt x="1987406" y="1445342"/>
                    </a:cubicBezTo>
                    <a:cubicBezTo>
                      <a:pt x="1768638" y="1693607"/>
                      <a:pt x="1638361" y="1725562"/>
                      <a:pt x="1500709" y="1799304"/>
                    </a:cubicBezTo>
                    <a:cubicBezTo>
                      <a:pt x="1363057" y="1873046"/>
                      <a:pt x="1296689" y="1868130"/>
                      <a:pt x="1161496" y="1887794"/>
                    </a:cubicBezTo>
                    <a:cubicBezTo>
                      <a:pt x="1026303" y="1907458"/>
                      <a:pt x="871445" y="1912375"/>
                      <a:pt x="689548" y="1917291"/>
                    </a:cubicBezTo>
                    <a:cubicBezTo>
                      <a:pt x="507651" y="1922207"/>
                      <a:pt x="70115" y="1917291"/>
                      <a:pt x="70115" y="1917291"/>
                    </a:cubicBezTo>
                    <a:cubicBezTo>
                      <a:pt x="-38040" y="1914833"/>
                      <a:pt x="1289" y="1908687"/>
                      <a:pt x="40619" y="1902542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" name="TextBox 15"/>
              <p:cNvSpPr txBox="1"/>
              <p:nvPr/>
            </p:nvSpPr>
            <p:spPr>
              <a:xfrm>
                <a:off x="9057968" y="5612029"/>
                <a:ext cx="3170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23"/>
              <p:cNvSpPr txBox="1"/>
              <p:nvPr/>
            </p:nvSpPr>
            <p:spPr>
              <a:xfrm>
                <a:off x="4173055" y="5120518"/>
                <a:ext cx="3982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729198" y="4281072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H="1">
                <a:off x="6154993" y="3083474"/>
                <a:ext cx="1280160" cy="237744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9"/>
              <p:cNvSpPr txBox="1"/>
              <p:nvPr/>
            </p:nvSpPr>
            <p:spPr>
              <a:xfrm>
                <a:off x="7340395" y="2681189"/>
                <a:ext cx="537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5" name="TextBox 20"/>
              <p:cNvSpPr txBox="1"/>
              <p:nvPr/>
            </p:nvSpPr>
            <p:spPr>
              <a:xfrm>
                <a:off x="5996820" y="5397517"/>
                <a:ext cx="335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7435153" y="3132025"/>
              <a:ext cx="0" cy="23774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9"/>
            <p:cNvSpPr txBox="1"/>
            <p:nvPr/>
          </p:nvSpPr>
          <p:spPr>
            <a:xfrm>
              <a:off x="7321838" y="5532787"/>
              <a:ext cx="537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1" name="TextBox 23"/>
            <p:cNvSpPr txBox="1"/>
            <p:nvPr/>
          </p:nvSpPr>
          <p:spPr>
            <a:xfrm>
              <a:off x="4481173" y="5468712"/>
              <a:ext cx="398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680277" y="5729970"/>
              <a:ext cx="147471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164460" y="5902119"/>
              <a:ext cx="136016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047024" y="5699545"/>
                  <a:ext cx="38850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024" y="5699545"/>
                  <a:ext cx="388504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0938" r="-4688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655447" y="5884211"/>
                  <a:ext cx="40126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5447" y="5884211"/>
                  <a:ext cx="401264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992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84310" y="6356350"/>
            <a:ext cx="469490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2920" y="609600"/>
                <a:ext cx="109880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8- From values of</a:t>
                </a:r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we can estimate the optimum values of the controller parameters ( Kc, R and I) as shown in the table below.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609600"/>
                <a:ext cx="10988040" cy="830997"/>
              </a:xfrm>
              <a:prstGeom prst="rect">
                <a:avLst/>
              </a:prstGeom>
              <a:blipFill>
                <a:blip r:embed="rId2"/>
                <a:stretch>
                  <a:fillRect l="-88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8522143"/>
                  </p:ext>
                </p:extLst>
              </p:nvPr>
            </p:nvGraphicFramePr>
            <p:xfrm>
              <a:off x="956187" y="2173781"/>
              <a:ext cx="9601199" cy="33437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56609">
                      <a:extLst>
                        <a:ext uri="{9D8B030D-6E8A-4147-A177-3AD203B41FA5}">
                          <a16:colId xmlns:a16="http://schemas.microsoft.com/office/drawing/2014/main" val="2000947586"/>
                        </a:ext>
                      </a:extLst>
                    </a:gridCol>
                    <a:gridCol w="2544539">
                      <a:extLst>
                        <a:ext uri="{9D8B030D-6E8A-4147-A177-3AD203B41FA5}">
                          <a16:colId xmlns:a16="http://schemas.microsoft.com/office/drawing/2014/main" val="3529234036"/>
                        </a:ext>
                      </a:extLst>
                    </a:gridCol>
                    <a:gridCol w="1489587">
                      <a:extLst>
                        <a:ext uri="{9D8B030D-6E8A-4147-A177-3AD203B41FA5}">
                          <a16:colId xmlns:a16="http://schemas.microsoft.com/office/drawing/2014/main" val="1337572713"/>
                        </a:ext>
                      </a:extLst>
                    </a:gridCol>
                    <a:gridCol w="1430593">
                      <a:extLst>
                        <a:ext uri="{9D8B030D-6E8A-4147-A177-3AD203B41FA5}">
                          <a16:colId xmlns:a16="http://schemas.microsoft.com/office/drawing/2014/main" val="859119335"/>
                        </a:ext>
                      </a:extLst>
                    </a:gridCol>
                    <a:gridCol w="1179871">
                      <a:extLst>
                        <a:ext uri="{9D8B030D-6E8A-4147-A177-3AD203B41FA5}">
                          <a16:colId xmlns:a16="http://schemas.microsoft.com/office/drawing/2014/main" val="27590965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Types of controllers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Gc(s)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573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Proportional  P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Kc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𝜏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46294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Kc(1+RS)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42250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𝐾𝑐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𝐼𝑆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30636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𝐾𝑐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𝐼𝑆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 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solidFill>
                          <a:srgbClr val="FFCC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8278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8522143"/>
                  </p:ext>
                </p:extLst>
              </p:nvPr>
            </p:nvGraphicFramePr>
            <p:xfrm>
              <a:off x="956187" y="2173781"/>
              <a:ext cx="9601199" cy="33437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56609">
                      <a:extLst>
                        <a:ext uri="{9D8B030D-6E8A-4147-A177-3AD203B41FA5}">
                          <a16:colId xmlns:a16="http://schemas.microsoft.com/office/drawing/2014/main" val="2000947586"/>
                        </a:ext>
                      </a:extLst>
                    </a:gridCol>
                    <a:gridCol w="2544539">
                      <a:extLst>
                        <a:ext uri="{9D8B030D-6E8A-4147-A177-3AD203B41FA5}">
                          <a16:colId xmlns:a16="http://schemas.microsoft.com/office/drawing/2014/main" val="3529234036"/>
                        </a:ext>
                      </a:extLst>
                    </a:gridCol>
                    <a:gridCol w="1489587">
                      <a:extLst>
                        <a:ext uri="{9D8B030D-6E8A-4147-A177-3AD203B41FA5}">
                          <a16:colId xmlns:a16="http://schemas.microsoft.com/office/drawing/2014/main" val="1337572713"/>
                        </a:ext>
                      </a:extLst>
                    </a:gridCol>
                    <a:gridCol w="1430593">
                      <a:extLst>
                        <a:ext uri="{9D8B030D-6E8A-4147-A177-3AD203B41FA5}">
                          <a16:colId xmlns:a16="http://schemas.microsoft.com/office/drawing/2014/main" val="859119335"/>
                        </a:ext>
                      </a:extLst>
                    </a:gridCol>
                    <a:gridCol w="1179871">
                      <a:extLst>
                        <a:ext uri="{9D8B030D-6E8A-4147-A177-3AD203B41FA5}">
                          <a16:colId xmlns:a16="http://schemas.microsoft.com/office/drawing/2014/main" val="275909658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Types of controllers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Gc(s)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57355"/>
                      </a:ext>
                    </a:extLst>
                  </a:tr>
                  <a:tr h="6611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Proportional  P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Kc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68980" t="-64220" r="-175510" b="-346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4629436"/>
                      </a:ext>
                    </a:extLst>
                  </a:tr>
                  <a:tr h="6532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Kc(1+RS)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68980" t="-167290" r="-175510" b="-253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12887" t="-167290" r="-1031" b="-2532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4225033"/>
                      </a:ext>
                    </a:extLst>
                  </a:tr>
                  <a:tr h="664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6268" t="-260000" r="-161483" b="-14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68980" t="-260000" r="-175510" b="-14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91026" t="-260000" r="-83761" b="-14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3063654"/>
                      </a:ext>
                    </a:extLst>
                  </a:tr>
                  <a:tr h="9689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6268" t="-249057" r="-161483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68980" t="-249057" r="-175510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91026" t="-249057" r="-83761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12887" t="-249057" r="-1031" b="-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82782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47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279268"/>
            <a:ext cx="146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181" y="855406"/>
            <a:ext cx="1109078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closed loop shown below. In order to estimate the optimum values of the controller parameters using Cohen – Coon, A step change of value 7 affect the set point . The controller is set to manual mode and the transient response from the measuring element was recorded . The data is given in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below.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Plot the data to estimate the optimum parameters of the controller.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Test the stability.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08597"/>
              </p:ext>
            </p:extLst>
          </p:nvPr>
        </p:nvGraphicFramePr>
        <p:xfrm>
          <a:off x="381000" y="5565329"/>
          <a:ext cx="1156519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9593">
                  <a:extLst>
                    <a:ext uri="{9D8B030D-6E8A-4147-A177-3AD203B41FA5}">
                      <a16:colId xmlns:a16="http://schemas.microsoft.com/office/drawing/2014/main" val="1639274262"/>
                    </a:ext>
                  </a:extLst>
                </a:gridCol>
                <a:gridCol w="280219">
                  <a:extLst>
                    <a:ext uri="{9D8B030D-6E8A-4147-A177-3AD203B41FA5}">
                      <a16:colId xmlns:a16="http://schemas.microsoft.com/office/drawing/2014/main" val="1834323762"/>
                    </a:ext>
                  </a:extLst>
                </a:gridCol>
                <a:gridCol w="578319">
                  <a:extLst>
                    <a:ext uri="{9D8B030D-6E8A-4147-A177-3AD203B41FA5}">
                      <a16:colId xmlns:a16="http://schemas.microsoft.com/office/drawing/2014/main" val="899112825"/>
                    </a:ext>
                  </a:extLst>
                </a:gridCol>
                <a:gridCol w="690042">
                  <a:extLst>
                    <a:ext uri="{9D8B030D-6E8A-4147-A177-3AD203B41FA5}">
                      <a16:colId xmlns:a16="http://schemas.microsoft.com/office/drawing/2014/main" val="749288739"/>
                    </a:ext>
                  </a:extLst>
                </a:gridCol>
                <a:gridCol w="501445">
                  <a:extLst>
                    <a:ext uri="{9D8B030D-6E8A-4147-A177-3AD203B41FA5}">
                      <a16:colId xmlns:a16="http://schemas.microsoft.com/office/drawing/2014/main" val="3685207343"/>
                    </a:ext>
                  </a:extLst>
                </a:gridCol>
                <a:gridCol w="634181">
                  <a:extLst>
                    <a:ext uri="{9D8B030D-6E8A-4147-A177-3AD203B41FA5}">
                      <a16:colId xmlns:a16="http://schemas.microsoft.com/office/drawing/2014/main" val="2697502810"/>
                    </a:ext>
                  </a:extLst>
                </a:gridCol>
                <a:gridCol w="516194">
                  <a:extLst>
                    <a:ext uri="{9D8B030D-6E8A-4147-A177-3AD203B41FA5}">
                      <a16:colId xmlns:a16="http://schemas.microsoft.com/office/drawing/2014/main" val="168452783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4042672413"/>
                    </a:ext>
                  </a:extLst>
                </a:gridCol>
                <a:gridCol w="530942">
                  <a:extLst>
                    <a:ext uri="{9D8B030D-6E8A-4147-A177-3AD203B41FA5}">
                      <a16:colId xmlns:a16="http://schemas.microsoft.com/office/drawing/2014/main" val="4186276387"/>
                    </a:ext>
                  </a:extLst>
                </a:gridCol>
                <a:gridCol w="604684">
                  <a:extLst>
                    <a:ext uri="{9D8B030D-6E8A-4147-A177-3AD203B41FA5}">
                      <a16:colId xmlns:a16="http://schemas.microsoft.com/office/drawing/2014/main" val="4025369877"/>
                    </a:ext>
                  </a:extLst>
                </a:gridCol>
                <a:gridCol w="503290">
                  <a:extLst>
                    <a:ext uri="{9D8B030D-6E8A-4147-A177-3AD203B41FA5}">
                      <a16:colId xmlns:a16="http://schemas.microsoft.com/office/drawing/2014/main" val="3027389551"/>
                    </a:ext>
                  </a:extLst>
                </a:gridCol>
                <a:gridCol w="578260">
                  <a:extLst>
                    <a:ext uri="{9D8B030D-6E8A-4147-A177-3AD203B41FA5}">
                      <a16:colId xmlns:a16="http://schemas.microsoft.com/office/drawing/2014/main" val="1807023514"/>
                    </a:ext>
                  </a:extLst>
                </a:gridCol>
                <a:gridCol w="578260">
                  <a:extLst>
                    <a:ext uri="{9D8B030D-6E8A-4147-A177-3AD203B41FA5}">
                      <a16:colId xmlns:a16="http://schemas.microsoft.com/office/drawing/2014/main" val="2550491584"/>
                    </a:ext>
                  </a:extLst>
                </a:gridCol>
                <a:gridCol w="578260">
                  <a:extLst>
                    <a:ext uri="{9D8B030D-6E8A-4147-A177-3AD203B41FA5}">
                      <a16:colId xmlns:a16="http://schemas.microsoft.com/office/drawing/2014/main" val="4202281913"/>
                    </a:ext>
                  </a:extLst>
                </a:gridCol>
                <a:gridCol w="578260">
                  <a:extLst>
                    <a:ext uri="{9D8B030D-6E8A-4147-A177-3AD203B41FA5}">
                      <a16:colId xmlns:a16="http://schemas.microsoft.com/office/drawing/2014/main" val="3071844371"/>
                    </a:ext>
                  </a:extLst>
                </a:gridCol>
                <a:gridCol w="578260">
                  <a:extLst>
                    <a:ext uri="{9D8B030D-6E8A-4147-A177-3AD203B41FA5}">
                      <a16:colId xmlns:a16="http://schemas.microsoft.com/office/drawing/2014/main" val="2703001615"/>
                    </a:ext>
                  </a:extLst>
                </a:gridCol>
                <a:gridCol w="578260">
                  <a:extLst>
                    <a:ext uri="{9D8B030D-6E8A-4147-A177-3AD203B41FA5}">
                      <a16:colId xmlns:a16="http://schemas.microsoft.com/office/drawing/2014/main" val="4147940055"/>
                    </a:ext>
                  </a:extLst>
                </a:gridCol>
                <a:gridCol w="673753">
                  <a:extLst>
                    <a:ext uri="{9D8B030D-6E8A-4147-A177-3AD203B41FA5}">
                      <a16:colId xmlns:a16="http://schemas.microsoft.com/office/drawing/2014/main" val="3127501517"/>
                    </a:ext>
                  </a:extLst>
                </a:gridCol>
                <a:gridCol w="666931">
                  <a:extLst>
                    <a:ext uri="{9D8B030D-6E8A-4147-A177-3AD203B41FA5}">
                      <a16:colId xmlns:a16="http://schemas.microsoft.com/office/drawing/2014/main" val="1391393600"/>
                    </a:ext>
                  </a:extLst>
                </a:gridCol>
                <a:gridCol w="394095">
                  <a:extLst>
                    <a:ext uri="{9D8B030D-6E8A-4147-A177-3AD203B41FA5}">
                      <a16:colId xmlns:a16="http://schemas.microsoft.com/office/drawing/2014/main" val="2958897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Time(min)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9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84018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083886" y="3300204"/>
            <a:ext cx="7117960" cy="1990152"/>
            <a:chOff x="2196092" y="2928010"/>
            <a:chExt cx="7117960" cy="1990152"/>
          </a:xfrm>
        </p:grpSpPr>
        <p:grpSp>
          <p:nvGrpSpPr>
            <p:cNvPr id="11" name="Group 10"/>
            <p:cNvGrpSpPr/>
            <p:nvPr/>
          </p:nvGrpSpPr>
          <p:grpSpPr>
            <a:xfrm>
              <a:off x="3160013" y="3295545"/>
              <a:ext cx="457515" cy="492477"/>
              <a:chOff x="755873" y="859698"/>
              <a:chExt cx="345056" cy="31074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2825882" y="3540310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>
              <a:off x="6334885" y="3625906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013633" y="3551482"/>
              <a:ext cx="109214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3433208" y="4580313"/>
              <a:ext cx="27432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>
            <a:xfrm flipH="1">
              <a:off x="7018686" y="4533046"/>
              <a:ext cx="1481819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8500505" y="3563117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 rot="16200000" flipV="1">
              <a:off x="2999309" y="4184168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 flipH="1">
              <a:off x="2921367" y="2928010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6221" y="3597924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8534400" y="3030936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4400" y="3030936"/>
                  <a:ext cx="779652" cy="494131"/>
                </a:xfrm>
                <a:prstGeom prst="rect">
                  <a:avLst/>
                </a:prstGeom>
                <a:blipFill>
                  <a:blip r:embed="rId2"/>
                  <a:stretch>
                    <a:fillRect t="-6173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196092" y="3037147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6092" y="3037147"/>
                  <a:ext cx="887422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/>
            <p:cNvCxnSpPr/>
            <p:nvPr/>
          </p:nvCxnSpPr>
          <p:spPr>
            <a:xfrm>
              <a:off x="3643407" y="3547094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6700645" y="3235357"/>
                  <a:ext cx="1193340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0645" y="3235357"/>
                  <a:ext cx="1193340" cy="72513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4117663" y="3272535"/>
                  <a:ext cx="2168404" cy="528991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𝐼𝑆</m:t>
                          </m:r>
                        </m:den>
                      </m:f>
                    </m:oMath>
                  </a14:m>
                  <a:r>
                    <a:rPr lang="en-US" sz="20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7663" y="3272535"/>
                  <a:ext cx="2168404" cy="528991"/>
                </a:xfrm>
                <a:prstGeom prst="rect">
                  <a:avLst/>
                </a:prstGeom>
                <a:blipFill>
                  <a:blip r:embed="rId5"/>
                  <a:stretch>
                    <a:fillRect b="-5618"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6176408" y="4242464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6408" y="4242464"/>
                  <a:ext cx="839076" cy="6756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264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3458" y="172913"/>
            <a:ext cx="1548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6278" y="1418499"/>
            <a:ext cx="743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Set the controller to the manual mode as shown in the Figure below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32039" y="1831296"/>
            <a:ext cx="9010623" cy="4212325"/>
            <a:chOff x="1986460" y="1654315"/>
            <a:chExt cx="9010623" cy="4212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20"/>
                <p:cNvSpPr txBox="1"/>
                <p:nvPr/>
              </p:nvSpPr>
              <p:spPr>
                <a:xfrm>
                  <a:off x="10217431" y="2625340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17431" y="2625340"/>
                  <a:ext cx="779652" cy="494131"/>
                </a:xfrm>
                <a:prstGeom prst="rect">
                  <a:avLst/>
                </a:prstGeom>
                <a:blipFill>
                  <a:blip r:embed="rId2"/>
                  <a:stretch>
                    <a:fillRect t="-7407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7" name="Group 46"/>
            <p:cNvGrpSpPr/>
            <p:nvPr/>
          </p:nvGrpSpPr>
          <p:grpSpPr>
            <a:xfrm>
              <a:off x="1986460" y="1654315"/>
              <a:ext cx="8620797" cy="4212325"/>
              <a:chOff x="2168013" y="1581019"/>
              <a:chExt cx="8620797" cy="4212325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7005484" y="3188806"/>
                <a:ext cx="1378192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9696664" y="3145886"/>
                <a:ext cx="1092146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>
              <a:xfrm flipH="1" flipV="1">
                <a:off x="3744773" y="4252485"/>
                <a:ext cx="2743200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8701717" y="4127450"/>
                <a:ext cx="1481819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0183536" y="3157521"/>
                <a:ext cx="0" cy="96992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>
              <a:xfrm rot="16200000" flipV="1">
                <a:off x="3333294" y="3836868"/>
                <a:ext cx="82296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4" name="TextBox 19"/>
              <p:cNvSpPr txBox="1"/>
              <p:nvPr/>
            </p:nvSpPr>
            <p:spPr>
              <a:xfrm>
                <a:off x="3355103" y="3277760"/>
                <a:ext cx="293843" cy="503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_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2552231" y="2556323"/>
                <a:ext cx="1421436" cy="860012"/>
                <a:chOff x="3879123" y="2522414"/>
                <a:chExt cx="1421436" cy="860012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843044" y="2889949"/>
                  <a:ext cx="457515" cy="492477"/>
                  <a:chOff x="755873" y="859698"/>
                  <a:chExt cx="345056" cy="310740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>
                    <a:off x="755873" y="859887"/>
                    <a:ext cx="345056" cy="310551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22" name="TextBox 32"/>
                  <p:cNvSpPr txBox="1"/>
                  <p:nvPr/>
                </p:nvSpPr>
                <p:spPr>
                  <a:xfrm>
                    <a:off x="813364" y="859698"/>
                    <a:ext cx="229870" cy="2330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∑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4508913" y="3134714"/>
                  <a:ext cx="334131" cy="0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3" name="TextBox 18"/>
                <p:cNvSpPr txBox="1"/>
                <p:nvPr/>
              </p:nvSpPr>
              <p:spPr>
                <a:xfrm flipH="1">
                  <a:off x="4604398" y="2522414"/>
                  <a:ext cx="4255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+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21"/>
                    <p:cNvSpPr txBox="1"/>
                    <p:nvPr/>
                  </p:nvSpPr>
                  <p:spPr>
                    <a:xfrm>
                      <a:off x="3879123" y="2631551"/>
                      <a:ext cx="887422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1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14:m>
                        <m:oMath xmlns:m="http://schemas.openxmlformats.org/officeDocument/2006/math">
                          <m:r>
                            <a:rPr lang="en-US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m:rPr>
                              <m:sty m:val="p"/>
                            </m:rPr>
                            <a:rPr lang="en-US" kern="1200" baseline="-250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sp</m:t>
                          </m:r>
                          <m:r>
                            <a:rPr lang="en-US" i="1" kern="1200" baseline="-250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oMath>
                      </a14:m>
                      <a:r>
                        <a:rPr lang="en-US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(s)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79123" y="2631551"/>
                      <a:ext cx="887422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t="-10000" b="-26667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7" name="Straight Arrow Connector 16"/>
              <p:cNvCxnSpPr/>
              <p:nvPr/>
            </p:nvCxnSpPr>
            <p:spPr>
              <a:xfrm flipV="1">
                <a:off x="3994174" y="3168623"/>
                <a:ext cx="321135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8383676" y="2829761"/>
                    <a:ext cx="1193340" cy="725135"/>
                  </a:xfrm>
                  <a:prstGeom prst="rect">
                    <a:avLst/>
                  </a:prstGeom>
                  <a:ln>
                    <a:solidFill>
                      <a:sysClr val="windowText" lastClr="000000"/>
                    </a:solidFill>
                  </a:ln>
                </p:spPr>
                <p:txBody>
                  <a:bodyPr wrap="none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83676" y="2829761"/>
                    <a:ext cx="1193340" cy="72513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solidFill>
                      <a:sysClr val="windowText" lastClr="0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/>
                  <p:cNvSpPr/>
                  <p:nvPr/>
                </p:nvSpPr>
                <p:spPr>
                  <a:xfrm>
                    <a:off x="4315309" y="2924310"/>
                    <a:ext cx="2168404" cy="528991"/>
                  </a:xfrm>
                  <a:prstGeom prst="rect">
                    <a:avLst/>
                  </a:prstGeom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𝑅𝑆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𝐼𝑆</m:t>
                            </m:r>
                          </m:den>
                        </m:f>
                      </m:oMath>
                    </a14:m>
                    <a:r>
                      <a:rPr lang="en-US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)</a:t>
                    </a:r>
                    <a:endParaRPr lang="en-US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9" name="Rectangle 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15309" y="2924310"/>
                    <a:ext cx="2168404" cy="52899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5618"/>
                    </a:stretch>
                  </a:blipFill>
                  <a:ln>
                    <a:solidFill>
                      <a:sysClr val="windowText" lastClr="0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7859439" y="3836868"/>
                    <a:ext cx="839076" cy="675698"/>
                  </a:xfrm>
                  <a:prstGeom prst="rect">
                    <a:avLst/>
                  </a:prstGeom>
                  <a:ln>
                    <a:solidFill>
                      <a:sysClr val="windowText" lastClr="000000"/>
                    </a:solidFill>
                  </a:ln>
                </p:spPr>
                <p:txBody>
                  <a:bodyPr wrap="none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59439" y="3836868"/>
                    <a:ext cx="839076" cy="67569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ysClr val="windowText" lastClr="0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6" name="Straight Connector 25"/>
              <p:cNvCxnSpPr/>
              <p:nvPr/>
            </p:nvCxnSpPr>
            <p:spPr>
              <a:xfrm flipH="1">
                <a:off x="7005484" y="4174717"/>
                <a:ext cx="8539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5484" y="2197510"/>
                <a:ext cx="0" cy="971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701859" y="1767847"/>
                <a:ext cx="6415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M(s)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110260" y="4975962"/>
                <a:ext cx="6415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>
                <a:off x="6987534" y="4174717"/>
                <a:ext cx="0" cy="10013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V="1">
                <a:off x="6502392" y="3188805"/>
                <a:ext cx="399664" cy="315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2168013" y="2331936"/>
                <a:ext cx="4734043" cy="264402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H="1">
                <a:off x="7580671" y="1793679"/>
                <a:ext cx="803005" cy="1689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8513935" y="1581019"/>
                <a:ext cx="1669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Step change</a:t>
                </a:r>
                <a:endParaRPr lang="en-US" dirty="0"/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flipH="1" flipV="1">
                <a:off x="7969098" y="5376072"/>
                <a:ext cx="729417" cy="2578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8915851" y="5424012"/>
                <a:ext cx="1669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Response</a:t>
                </a:r>
                <a:endParaRPr lang="en-US" dirty="0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8648" y="777452"/>
            <a:ext cx="72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86319" y="6088908"/>
            <a:ext cx="469490" cy="365125"/>
          </a:xfrm>
        </p:spPr>
        <p:txBody>
          <a:bodyPr/>
          <a:lstStyle/>
          <a:p>
            <a:fld id="{C1227082-9623-4AB1-B9BE-6FF402288CC8}" type="slidenum">
              <a:rPr lang="en-US" sz="1800" b="1" smtClean="0"/>
              <a:t>2</a:t>
            </a:fld>
            <a:endParaRPr lang="en-US" sz="1800" b="1" dirty="0"/>
          </a:p>
        </p:txBody>
      </p:sp>
      <p:sp>
        <p:nvSpPr>
          <p:cNvPr id="3" name="Rectangle 2"/>
          <p:cNvSpPr/>
          <p:nvPr/>
        </p:nvSpPr>
        <p:spPr>
          <a:xfrm>
            <a:off x="432321" y="397895"/>
            <a:ext cx="4543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 Controller Setting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2671" y="1135625"/>
            <a:ext cx="10631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complexity of high order system makes the selection of controller parameters (Kc, I and R)is difficult. So the controller tuning is often performed using one of the following two methods: Zeigler-Nichols and Cohen-Coon.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7419" y="3510116"/>
            <a:ext cx="42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 Ziegler- Nichols Method  (Z-N)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8142" y="2792021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is also called a closed-loop method. The approach of this method is illustrated in the following steps: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86247" y="4120072"/>
            <a:ext cx="10634817" cy="1644254"/>
            <a:chOff x="421060" y="4359084"/>
            <a:chExt cx="10634817" cy="16442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21060" y="4359084"/>
                  <a:ext cx="10634817" cy="1599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633413" indent="-633413"/>
                  <a:r>
                    <a:rPr lang="en-US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1- </a:t>
                  </a:r>
                  <a:r>
                    <a:rPr lang="en-US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Remove the integral and derivative modes of the controller by setting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</m:oMath>
                  </a14:m>
                  <a:r>
                    <a:rPr lang="en-US" sz="2000" b="0" dirty="0" smtClean="0">
                      <a:latin typeface="Times New Roman" panose="020206030504050203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Then the controller becomes proportional.</a:t>
                  </a:r>
                </a:p>
                <a:p>
                  <a:pPr marL="633413" indent="-633413"/>
                  <a:endParaRPr lang="en-US" sz="2400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 marL="58738" indent="457200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𝐼𝑆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n-US" sz="2000" dirty="0" smtClean="0"/>
                    <a:t>                         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a14:m>
                  <a:r>
                    <a:rPr lang="en-US" sz="2000" dirty="0" smtClean="0"/>
                    <a:t>  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060" y="4359084"/>
                  <a:ext cx="10634817" cy="1599412"/>
                </a:xfrm>
                <a:prstGeom prst="rect">
                  <a:avLst/>
                </a:prstGeom>
                <a:blipFill>
                  <a:blip r:embed="rId2"/>
                  <a:stretch>
                    <a:fillRect l="-860" t="-30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V="1">
              <a:off x="2792893" y="5398180"/>
              <a:ext cx="475727" cy="570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246671" y="5353339"/>
              <a:ext cx="522833" cy="6051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Notched Right Arrow 16"/>
            <p:cNvSpPr/>
            <p:nvPr/>
          </p:nvSpPr>
          <p:spPr>
            <a:xfrm>
              <a:off x="4270389" y="5457648"/>
              <a:ext cx="988142" cy="54569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0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2"/>
          <p:cNvSpPr txBox="1"/>
          <p:nvPr/>
        </p:nvSpPr>
        <p:spPr>
          <a:xfrm>
            <a:off x="596221" y="545380"/>
            <a:ext cx="282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Plot the given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66118"/>
              </p:ext>
            </p:extLst>
          </p:nvPr>
        </p:nvGraphicFramePr>
        <p:xfrm>
          <a:off x="2784987" y="1194931"/>
          <a:ext cx="7197213" cy="523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2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2"/>
              <p:cNvSpPr txBox="1"/>
              <p:nvPr/>
            </p:nvSpPr>
            <p:spPr>
              <a:xfrm>
                <a:off x="833968" y="515882"/>
                <a:ext cx="86934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 Plot the tangent and find both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68" y="515882"/>
                <a:ext cx="8693490" cy="400110"/>
              </a:xfrm>
              <a:prstGeom prst="rect">
                <a:avLst/>
              </a:prstGeom>
              <a:blipFill>
                <a:blip r:embed="rId2"/>
                <a:stretch>
                  <a:fillRect l="-77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3185652" y="1343490"/>
            <a:ext cx="7197213" cy="5012860"/>
            <a:chOff x="2984091" y="1196212"/>
            <a:chExt cx="7197213" cy="501286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" name="Chart 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16056874"/>
                    </p:ext>
                  </p:extLst>
                </p:nvPr>
              </p:nvGraphicFramePr>
              <p:xfrm>
                <a:off x="2984091" y="1196212"/>
                <a:ext cx="7197213" cy="501286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Choice>
          <mc:Fallback xmlns="">
            <p:graphicFrame>
              <p:nvGraphicFramePr>
                <p:cNvPr id="9" name="Chart 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16056874"/>
                    </p:ext>
                  </p:extLst>
                </p:nvPr>
              </p:nvGraphicFramePr>
              <p:xfrm>
                <a:off x="2984091" y="1196212"/>
                <a:ext cx="7197213" cy="501286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</mc:Fallback>
        </mc:AlternateContent>
        <p:grpSp>
          <p:nvGrpSpPr>
            <p:cNvPr id="25" name="Group 24"/>
            <p:cNvGrpSpPr/>
            <p:nvPr/>
          </p:nvGrpSpPr>
          <p:grpSpPr>
            <a:xfrm>
              <a:off x="4557252" y="1873045"/>
              <a:ext cx="2643989" cy="4188440"/>
              <a:chOff x="4557252" y="1873045"/>
              <a:chExt cx="2643989" cy="418844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H="1">
                <a:off x="5180712" y="5471446"/>
                <a:ext cx="2020529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5180712" y="1873045"/>
                <a:ext cx="2001753" cy="302687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4557252" y="5029200"/>
                <a:ext cx="501445" cy="57518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1"/>
                  <p:cNvSpPr txBox="1"/>
                  <p:nvPr/>
                </p:nvSpPr>
                <p:spPr>
                  <a:xfrm>
                    <a:off x="5888634" y="5619033"/>
                    <a:ext cx="604684" cy="442452"/>
                  </a:xfrm>
                  <a:prstGeom prst="rect">
                    <a:avLst/>
                  </a:prstGeom>
                </p:spPr>
                <p:txBody>
                  <a:bodyPr wrap="square" rtlCol="0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4" name="TextBox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8634" y="5619033"/>
                    <a:ext cx="604684" cy="44245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5464" y="3974689"/>
                <a:ext cx="14460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64" y="3974689"/>
                <a:ext cx="1446037" cy="307777"/>
              </a:xfrm>
              <a:prstGeom prst="rect">
                <a:avLst/>
              </a:prstGeom>
              <a:blipFill>
                <a:blip r:embed="rId6"/>
                <a:stretch>
                  <a:fillRect l="-2110" r="-295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5464" y="4608871"/>
                <a:ext cx="22643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64" y="4608871"/>
                <a:ext cx="2264338" cy="276999"/>
              </a:xfrm>
              <a:prstGeom prst="rect">
                <a:avLst/>
              </a:prstGeom>
              <a:blipFill>
                <a:blip r:embed="rId7"/>
                <a:stretch>
                  <a:fillRect l="-1078" r="-2426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0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2"/>
          <p:cNvSpPr txBox="1"/>
          <p:nvPr/>
        </p:nvSpPr>
        <p:spPr>
          <a:xfrm>
            <a:off x="598881" y="470998"/>
            <a:ext cx="7497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Determine the parameters of the controller as stated by Cohen-Coon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67629" y="1532756"/>
                <a:ext cx="3476080" cy="58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35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20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29" y="1532756"/>
                <a:ext cx="3476080" cy="5819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8304" y="2591692"/>
                <a:ext cx="31495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04" y="2591692"/>
                <a:ext cx="314958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7629" y="3438006"/>
                <a:ext cx="2696892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29" y="3438006"/>
                <a:ext cx="2696892" cy="611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8881" y="4281027"/>
                <a:ext cx="768473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𝐶𝑜𝑛𝑡𝑟𝑜𝑙𝑙𝑒𝑟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 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𝐼𝑆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81" y="4281027"/>
                <a:ext cx="7684731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0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9935" y="560439"/>
            <a:ext cx="1769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2).   Stability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5"/>
              <p:cNvSpPr txBox="1"/>
              <p:nvPr/>
            </p:nvSpPr>
            <p:spPr>
              <a:xfrm>
                <a:off x="704601" y="1180840"/>
                <a:ext cx="17850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01" y="1180840"/>
                <a:ext cx="1785040" cy="369332"/>
              </a:xfrm>
              <a:prstGeom prst="rect">
                <a:avLst/>
              </a:prstGeom>
              <a:blipFill>
                <a:blip r:embed="rId2"/>
                <a:stretch>
                  <a:fillRect l="-3767" r="-376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8881" y="1550172"/>
                <a:ext cx="521956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81" y="1550172"/>
                <a:ext cx="5219569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8881" y="2434132"/>
                <a:ext cx="43012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0456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81" y="2434132"/>
                <a:ext cx="430124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468881" y="2944118"/>
            <a:ext cx="5523690" cy="3412232"/>
            <a:chOff x="468881" y="2944118"/>
            <a:chExt cx="5523690" cy="34122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68881" y="3373725"/>
              <a:ext cx="53614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88314" y="2944118"/>
              <a:ext cx="0" cy="34122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54"/>
            <p:cNvSpPr txBox="1"/>
            <p:nvPr/>
          </p:nvSpPr>
          <p:spPr>
            <a:xfrm>
              <a:off x="612287" y="2944119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12" name="TextBox 55"/>
            <p:cNvSpPr txBox="1"/>
            <p:nvPr/>
          </p:nvSpPr>
          <p:spPr>
            <a:xfrm>
              <a:off x="727817" y="4857069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13" name="TextBox 56"/>
            <p:cNvSpPr txBox="1"/>
            <p:nvPr/>
          </p:nvSpPr>
          <p:spPr>
            <a:xfrm>
              <a:off x="727817" y="4156498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4" name="TextBox 57"/>
            <p:cNvSpPr txBox="1"/>
            <p:nvPr/>
          </p:nvSpPr>
          <p:spPr>
            <a:xfrm>
              <a:off x="728655" y="3597688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5" name="TextBox 59"/>
            <p:cNvSpPr txBox="1"/>
            <p:nvPr/>
          </p:nvSpPr>
          <p:spPr>
            <a:xfrm>
              <a:off x="727817" y="5500320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60"/>
                <p:cNvSpPr txBox="1"/>
                <p:nvPr/>
              </p:nvSpPr>
              <p:spPr>
                <a:xfrm>
                  <a:off x="1469764" y="354402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9764" y="3544025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61"/>
                <p:cNvSpPr txBox="1"/>
                <p:nvPr/>
              </p:nvSpPr>
              <p:spPr>
                <a:xfrm>
                  <a:off x="1431667" y="423688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1667" y="4236889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62"/>
                <p:cNvSpPr txBox="1"/>
                <p:nvPr/>
              </p:nvSpPr>
              <p:spPr>
                <a:xfrm>
                  <a:off x="3607860" y="348952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US" dirty="0" smtClean="0"/>
                    <a:t>.1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8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860" y="3489521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63"/>
                <p:cNvSpPr txBox="1"/>
                <p:nvPr/>
              </p:nvSpPr>
              <p:spPr>
                <a:xfrm>
                  <a:off x="3551748" y="4224526"/>
                  <a:ext cx="8742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0456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1748" y="4224526"/>
                  <a:ext cx="87423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29"/>
                <p:cNvSpPr txBox="1"/>
                <p:nvPr/>
              </p:nvSpPr>
              <p:spPr>
                <a:xfrm>
                  <a:off x="4871726" y="356183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1726" y="3561837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9"/>
                <p:cNvSpPr txBox="1"/>
                <p:nvPr/>
              </p:nvSpPr>
              <p:spPr>
                <a:xfrm>
                  <a:off x="4893011" y="427085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3011" y="4270850"/>
                  <a:ext cx="60468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>
              <a:off x="612287" y="4857069"/>
              <a:ext cx="5380284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68"/>
                <p:cNvSpPr txBox="1"/>
                <p:nvPr/>
              </p:nvSpPr>
              <p:spPr>
                <a:xfrm>
                  <a:off x="1398868" y="4906682"/>
                  <a:ext cx="9608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US" dirty="0" smtClean="0"/>
                    <a:t>.066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3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98868" y="4906682"/>
                  <a:ext cx="960873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41"/>
                <p:cNvSpPr txBox="1"/>
                <p:nvPr/>
              </p:nvSpPr>
              <p:spPr>
                <a:xfrm>
                  <a:off x="3622643" y="505712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2643" y="5057124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71"/>
                <p:cNvSpPr txBox="1"/>
                <p:nvPr/>
              </p:nvSpPr>
              <p:spPr>
                <a:xfrm>
                  <a:off x="1238111" y="5531098"/>
                  <a:ext cx="9917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045</m:t>
                      </m:r>
                    </m:oMath>
                  </a14:m>
                  <a:r>
                    <a:rPr lang="en-US" dirty="0" smtClean="0"/>
                    <a:t>6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5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8111" y="5531098"/>
                  <a:ext cx="991795" cy="369332"/>
                </a:xfrm>
                <a:prstGeom prst="rect">
                  <a:avLst/>
                </a:prstGeom>
                <a:blipFill>
                  <a:blip r:embed="rId13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72"/>
                <p:cNvSpPr txBox="1"/>
                <p:nvPr/>
              </p:nvSpPr>
              <p:spPr>
                <a:xfrm>
                  <a:off x="3607860" y="553909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860" y="5539095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TextBox 27"/>
          <p:cNvSpPr txBox="1"/>
          <p:nvPr/>
        </p:nvSpPr>
        <p:spPr>
          <a:xfrm>
            <a:off x="4893011" y="5878748"/>
            <a:ext cx="2767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system is stable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8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5187" y="442452"/>
            <a:ext cx="202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942" y="1061884"/>
            <a:ext cx="11046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Q1. Consider the closed-loop system shown in block diagram below. Estimate the optimum value of the controller parameters using Ziegler – Nichol method. Test the stability of the system.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59524" y="2125498"/>
            <a:ext cx="7117960" cy="1667638"/>
            <a:chOff x="3598904" y="1919020"/>
            <a:chExt cx="7117960" cy="1667638"/>
          </a:xfrm>
        </p:grpSpPr>
        <p:grpSp>
          <p:nvGrpSpPr>
            <p:cNvPr id="6" name="Group 5"/>
            <p:cNvGrpSpPr/>
            <p:nvPr/>
          </p:nvGrpSpPr>
          <p:grpSpPr>
            <a:xfrm>
              <a:off x="4562825" y="2286555"/>
              <a:ext cx="457515" cy="492477"/>
              <a:chOff x="755873" y="859698"/>
              <a:chExt cx="345056" cy="31074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4228694" y="2531320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>
            <a:xfrm>
              <a:off x="7737697" y="2616916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>
            <a:xfrm>
              <a:off x="9154129" y="2616916"/>
              <a:ext cx="109214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 flipH="1">
              <a:off x="4836021" y="3549057"/>
              <a:ext cx="4654342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9490363" y="2579128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 rot="16200000" flipV="1">
              <a:off x="4402121" y="3175178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4" name="TextBox 22"/>
            <p:cNvSpPr txBox="1"/>
            <p:nvPr/>
          </p:nvSpPr>
          <p:spPr>
            <a:xfrm flipH="1">
              <a:off x="4324179" y="1919020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4369033" y="2588934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25"/>
                <p:cNvSpPr txBox="1"/>
                <p:nvPr/>
              </p:nvSpPr>
              <p:spPr>
                <a:xfrm>
                  <a:off x="9937212" y="2021946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7212" y="2021946"/>
                  <a:ext cx="779652" cy="494131"/>
                </a:xfrm>
                <a:prstGeom prst="rect">
                  <a:avLst/>
                </a:prstGeom>
                <a:blipFill>
                  <a:blip r:embed="rId2"/>
                  <a:stretch>
                    <a:fillRect t="-7407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6"/>
                <p:cNvSpPr txBox="1"/>
                <p:nvPr/>
              </p:nvSpPr>
              <p:spPr>
                <a:xfrm>
                  <a:off x="3598904" y="2028157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8904" y="2028157"/>
                  <a:ext cx="887422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b="-2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5046219" y="2538104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8103457" y="2226367"/>
                  <a:ext cx="1050672" cy="76642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3457" y="2226367"/>
                  <a:ext cx="1050672" cy="76642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5520475" y="2263545"/>
                  <a:ext cx="2168404" cy="528991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𝐼𝑆</m:t>
                          </m:r>
                        </m:den>
                      </m:f>
                    </m:oMath>
                  </a14:m>
                  <a:r>
                    <a:rPr lang="en-US" sz="20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0475" y="2263545"/>
                  <a:ext cx="2168404" cy="528991"/>
                </a:xfrm>
                <a:prstGeom prst="rect">
                  <a:avLst/>
                </a:prstGeom>
                <a:blipFill>
                  <a:blip r:embed="rId5"/>
                  <a:stretch>
                    <a:fillRect b="-5618"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5637" y="4231284"/>
                <a:ext cx="81455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Ans: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,    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𝟖𝟏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, 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𝟕𝟎𝟐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𝑻𝒉𝒆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𝒔𝒕𝒂𝒃𝒍𝒆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37" y="4231284"/>
                <a:ext cx="8145560" cy="400110"/>
              </a:xfrm>
              <a:prstGeom prst="rect">
                <a:avLst/>
              </a:prstGeom>
              <a:blipFill>
                <a:blip r:embed="rId6"/>
                <a:stretch>
                  <a:fillRect l="-74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2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303" y="0"/>
            <a:ext cx="1191669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Q2. Consider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closed loop shown below. In order to estimate the optimum values of the controller parameters using Cohen – Coon, A step change of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the set point . The controller is set to manual mode and the transient response from the measuring element was recorded . The data is given in the Table below.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Plot the data to estimate the optimum parameters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controller(Kc, I and R)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Test the stability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55864" y="2962984"/>
            <a:ext cx="457515" cy="492477"/>
            <a:chOff x="755873" y="859698"/>
            <a:chExt cx="345056" cy="310740"/>
          </a:xfrm>
        </p:grpSpPr>
        <p:sp>
          <p:nvSpPr>
            <p:cNvPr id="20" name="Oval 19"/>
            <p:cNvSpPr/>
            <p:nvPr/>
          </p:nvSpPr>
          <p:spPr>
            <a:xfrm>
              <a:off x="755873" y="859887"/>
              <a:ext cx="345056" cy="3105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TextBox 32"/>
            <p:cNvSpPr txBox="1"/>
            <p:nvPr/>
          </p:nvSpPr>
          <p:spPr>
            <a:xfrm>
              <a:off x="813364" y="859698"/>
              <a:ext cx="229870" cy="23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∑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>
          <a:xfrm>
            <a:off x="1421733" y="3207749"/>
            <a:ext cx="334131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>
            <a:off x="4930736" y="3293345"/>
            <a:ext cx="36576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>
            <a:off x="6683402" y="3245263"/>
            <a:ext cx="1092146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 flipH="1">
            <a:off x="2029060" y="4225486"/>
            <a:ext cx="4937760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6978369" y="3245263"/>
            <a:ext cx="0" cy="96992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 rot="16200000" flipV="1">
            <a:off x="1595160" y="3851607"/>
            <a:ext cx="82296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3" name="TextBox 22"/>
          <p:cNvSpPr txBox="1"/>
          <p:nvPr/>
        </p:nvSpPr>
        <p:spPr>
          <a:xfrm flipH="1">
            <a:off x="1517218" y="2595449"/>
            <a:ext cx="42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23"/>
          <p:cNvSpPr txBox="1"/>
          <p:nvPr/>
        </p:nvSpPr>
        <p:spPr>
          <a:xfrm>
            <a:off x="1562072" y="3265363"/>
            <a:ext cx="293843" cy="50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5"/>
              <p:cNvSpPr txBox="1"/>
              <p:nvPr/>
            </p:nvSpPr>
            <p:spPr>
              <a:xfrm>
                <a:off x="7130251" y="2698375"/>
                <a:ext cx="779652" cy="4941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kern="12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0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en-US" sz="20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251" y="2698375"/>
                <a:ext cx="779652" cy="494131"/>
              </a:xfrm>
              <a:prstGeom prst="rect">
                <a:avLst/>
              </a:prstGeom>
              <a:blipFill>
                <a:blip r:embed="rId2"/>
                <a:stretch>
                  <a:fillRect t="-7407" r="-2344" b="-24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6"/>
              <p:cNvSpPr txBox="1"/>
              <p:nvPr/>
            </p:nvSpPr>
            <p:spPr>
              <a:xfrm>
                <a:off x="791943" y="2704586"/>
                <a:ext cx="88742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b="0" i="1" kern="12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m:rPr>
                        <m:sty m:val="p"/>
                      </m:rPr>
                      <a:rPr lang="en-US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sp</m:t>
                    </m:r>
                    <m:r>
                      <a:rPr lang="en-US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43" y="2704586"/>
                <a:ext cx="887422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239258" y="3214533"/>
            <a:ext cx="474256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06973" y="2905106"/>
                <a:ext cx="1336007" cy="766428"/>
              </a:xfrm>
              <a:prstGeom prst="rect">
                <a:avLst/>
              </a:prstGeom>
              <a:ln>
                <a:solidFill>
                  <a:sysClr val="windowText" lastClr="000000"/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973" y="2905106"/>
                <a:ext cx="1336007" cy="766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13514" y="2939974"/>
                <a:ext cx="2168404" cy="528991"/>
              </a:xfrm>
              <a:prstGeom prst="rect">
                <a:avLst/>
              </a:prstGeom>
              <a:ln>
                <a:solidFill>
                  <a:sysClr val="windowText" lastClr="000000"/>
                </a:solidFill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</a:rPr>
                      <m:t>𝑅𝑆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𝐼𝑆</m:t>
                        </m:r>
                      </m:den>
                    </m:f>
                  </m:oMath>
                </a14:m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)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14" y="2939974"/>
                <a:ext cx="2168404" cy="528991"/>
              </a:xfrm>
              <a:prstGeom prst="rect">
                <a:avLst/>
              </a:prstGeom>
              <a:blipFill>
                <a:blip r:embed="rId5"/>
                <a:stretch>
                  <a:fillRect b="-5618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38342"/>
              </p:ext>
            </p:extLst>
          </p:nvPr>
        </p:nvGraphicFramePr>
        <p:xfrm>
          <a:off x="9228611" y="2535876"/>
          <a:ext cx="2411084" cy="408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542">
                  <a:extLst>
                    <a:ext uri="{9D8B030D-6E8A-4147-A177-3AD203B41FA5}">
                      <a16:colId xmlns:a16="http://schemas.microsoft.com/office/drawing/2014/main" val="2575555442"/>
                    </a:ext>
                  </a:extLst>
                </a:gridCol>
                <a:gridCol w="1205542">
                  <a:extLst>
                    <a:ext uri="{9D8B030D-6E8A-4147-A177-3AD203B41FA5}">
                      <a16:colId xmlns:a16="http://schemas.microsoft.com/office/drawing/2014/main" val="3571749624"/>
                    </a:ext>
                  </a:extLst>
                </a:gridCol>
              </a:tblGrid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Response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145287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120899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226320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0887266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8621409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405864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499064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047823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01580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909457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222275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5630714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60947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0736" y="5265174"/>
                <a:ext cx="8049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Ans: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𝝉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𝟖𝟕𝟐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𝑰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𝑺𝒕𝒂𝒃𝒍𝒆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6" y="5265174"/>
                <a:ext cx="8049864" cy="369332"/>
              </a:xfrm>
              <a:prstGeom prst="rect">
                <a:avLst/>
              </a:prstGeom>
              <a:blipFill>
                <a:blip r:embed="rId6"/>
                <a:stretch>
                  <a:fillRect l="-68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8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532158"/>
              </p:ext>
            </p:extLst>
          </p:nvPr>
        </p:nvGraphicFramePr>
        <p:xfrm>
          <a:off x="2283543" y="1017640"/>
          <a:ext cx="6209071" cy="416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067665" y="1814052"/>
            <a:ext cx="517668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89987" y="1755060"/>
            <a:ext cx="1135626" cy="25072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25613" y="1814052"/>
            <a:ext cx="0" cy="24482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5845" y="353961"/>
            <a:ext cx="356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 Q2/ Lecture 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303" y="174674"/>
            <a:ext cx="1107849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Q3. Consider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closed loop shown below. In order to estimate the optimum values of the controller parameters using Cohen – Coon, The controller is set to manual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step change of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is introduced at point M,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transient response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point B was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recorded . The data is given in the Table below.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Plot the data to estimate the optimum parameters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controller(Kc, I and R)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value of K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75401"/>
              </p:ext>
            </p:extLst>
          </p:nvPr>
        </p:nvGraphicFramePr>
        <p:xfrm>
          <a:off x="9166534" y="1173023"/>
          <a:ext cx="2411084" cy="5343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542">
                  <a:extLst>
                    <a:ext uri="{9D8B030D-6E8A-4147-A177-3AD203B41FA5}">
                      <a16:colId xmlns:a16="http://schemas.microsoft.com/office/drawing/2014/main" val="2575555442"/>
                    </a:ext>
                  </a:extLst>
                </a:gridCol>
                <a:gridCol w="1205542">
                  <a:extLst>
                    <a:ext uri="{9D8B030D-6E8A-4147-A177-3AD203B41FA5}">
                      <a16:colId xmlns:a16="http://schemas.microsoft.com/office/drawing/2014/main" val="3571749624"/>
                    </a:ext>
                  </a:extLst>
                </a:gridCol>
              </a:tblGrid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145287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120899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226320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0887266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8621409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405864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499064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047823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01580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909457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222275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5630714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6094787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014595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9058186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5629506"/>
                  </a:ext>
                </a:extLst>
              </a:tr>
              <a:tr h="26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5616239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63902" y="2722783"/>
            <a:ext cx="8346698" cy="2164106"/>
            <a:chOff x="1492640" y="2167746"/>
            <a:chExt cx="8346698" cy="2164106"/>
          </a:xfrm>
        </p:grpSpPr>
        <p:grpSp>
          <p:nvGrpSpPr>
            <p:cNvPr id="25" name="Group 24"/>
            <p:cNvGrpSpPr/>
            <p:nvPr/>
          </p:nvGrpSpPr>
          <p:grpSpPr>
            <a:xfrm>
              <a:off x="2456561" y="2535281"/>
              <a:ext cx="457515" cy="492477"/>
              <a:chOff x="755873" y="859698"/>
              <a:chExt cx="345056" cy="31074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2122430" y="2780046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>
            <a:xfrm>
              <a:off x="5635316" y="2810718"/>
              <a:ext cx="12801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>
            <a:xfrm>
              <a:off x="8093511" y="2786829"/>
              <a:ext cx="109214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 flipH="1">
              <a:off x="7513320" y="3810476"/>
              <a:ext cx="128016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8766847" y="2786829"/>
              <a:ext cx="0" cy="100584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>
            <a:xfrm rot="16200000" flipV="1">
              <a:off x="2295857" y="3423904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2" name="TextBox 22"/>
            <p:cNvSpPr txBox="1"/>
            <p:nvPr/>
          </p:nvSpPr>
          <p:spPr>
            <a:xfrm flipH="1">
              <a:off x="2217915" y="2167746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Box 23"/>
            <p:cNvSpPr txBox="1"/>
            <p:nvPr/>
          </p:nvSpPr>
          <p:spPr>
            <a:xfrm>
              <a:off x="2262769" y="2837660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25"/>
                <p:cNvSpPr txBox="1"/>
                <p:nvPr/>
              </p:nvSpPr>
              <p:spPr>
                <a:xfrm>
                  <a:off x="9059686" y="2197123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4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9686" y="2197123"/>
                  <a:ext cx="779652" cy="494131"/>
                </a:xfrm>
                <a:prstGeom prst="rect">
                  <a:avLst/>
                </a:prstGeom>
                <a:blipFill>
                  <a:blip r:embed="rId2"/>
                  <a:stretch>
                    <a:fillRect t="-6098" r="-2344" b="-122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26"/>
                <p:cNvSpPr txBox="1"/>
                <p:nvPr/>
              </p:nvSpPr>
              <p:spPr>
                <a:xfrm>
                  <a:off x="1492640" y="2276883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2640" y="2276883"/>
                  <a:ext cx="887422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b="-2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/>
            <p:cNvCxnSpPr/>
            <p:nvPr/>
          </p:nvCxnSpPr>
          <p:spPr>
            <a:xfrm>
              <a:off x="2939955" y="2786830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6900171" y="2445369"/>
                  <a:ext cx="1193340" cy="723147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i="0" smtClean="0">
                                <a:effectLst/>
                                <a:latin typeface="Cambria Math" panose="02040503050406030204" pitchFamily="18" charset="0"/>
                              </a:rPr>
                              <m:t>K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0171" y="2445369"/>
                  <a:ext cx="1193340" cy="72314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3414211" y="2512271"/>
                  <a:ext cx="2168404" cy="528991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𝐼𝑆</m:t>
                          </m:r>
                        </m:den>
                      </m:f>
                    </m:oMath>
                  </a14:m>
                  <a:r>
                    <a:rPr lang="en-US" sz="20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4211" y="2512271"/>
                  <a:ext cx="2168404" cy="528991"/>
                </a:xfrm>
                <a:prstGeom prst="rect">
                  <a:avLst/>
                </a:prstGeom>
                <a:blipFill>
                  <a:blip r:embed="rId5"/>
                  <a:stretch>
                    <a:fillRect b="-5618"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Box 38"/>
            <p:cNvSpPr txBox="1"/>
            <p:nvPr/>
          </p:nvSpPr>
          <p:spPr>
            <a:xfrm>
              <a:off x="6030250" y="2383813"/>
              <a:ext cx="393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6150075" y="2771216"/>
              <a:ext cx="125321" cy="914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535559" y="3838014"/>
              <a:ext cx="125321" cy="914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34711" y="3962520"/>
              <a:ext cx="393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6489332" y="3472498"/>
                  <a:ext cx="1050672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9332" y="3472498"/>
                  <a:ext cx="1050672" cy="72513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/>
            <p:cNvCxnSpPr/>
            <p:nvPr/>
          </p:nvCxnSpPr>
          <p:spPr>
            <a:xfrm flipH="1">
              <a:off x="2707337" y="3867770"/>
              <a:ext cx="374904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22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48049" y="1800225"/>
            <a:ext cx="4791075" cy="3101162"/>
            <a:chOff x="3448049" y="1800225"/>
            <a:chExt cx="4791075" cy="3101162"/>
          </a:xfrm>
        </p:grpSpPr>
        <p:grpSp>
          <p:nvGrpSpPr>
            <p:cNvPr id="13" name="Group 12"/>
            <p:cNvGrpSpPr/>
            <p:nvPr/>
          </p:nvGrpSpPr>
          <p:grpSpPr>
            <a:xfrm>
              <a:off x="3448049" y="1800225"/>
              <a:ext cx="4791075" cy="2905125"/>
              <a:chOff x="3809999" y="1895475"/>
              <a:chExt cx="4791075" cy="2905125"/>
            </a:xfrm>
          </p:grpSpPr>
          <p:graphicFrame>
            <p:nvGraphicFramePr>
              <p:cNvPr id="2" name="Chart 1"/>
              <p:cNvGraphicFramePr>
                <a:graphicFrameLocks/>
              </p:cNvGraphicFramePr>
              <p:nvPr>
                <p:extLst/>
              </p:nvPr>
            </p:nvGraphicFramePr>
            <p:xfrm>
              <a:off x="3809999" y="1895475"/>
              <a:ext cx="4791075" cy="290512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4" name="Straight Connector 3"/>
              <p:cNvCxnSpPr/>
              <p:nvPr/>
            </p:nvCxnSpPr>
            <p:spPr>
              <a:xfrm flipH="1">
                <a:off x="5924552" y="1895475"/>
                <a:ext cx="1085848" cy="241935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6867525" y="1952625"/>
                <a:ext cx="0" cy="230505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4476750" y="2228850"/>
                <a:ext cx="30861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4852985" y="4624387"/>
              <a:ext cx="12287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n-US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7.8</a:t>
              </a:r>
              <a:endPara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43586" y="4624388"/>
              <a:ext cx="2019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12.2 - 7.8 = 4.4</a:t>
              </a:r>
              <a:endPara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20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748623" y="2538966"/>
            <a:ext cx="4871266" cy="1574944"/>
            <a:chOff x="3748623" y="2538966"/>
            <a:chExt cx="4871266" cy="1574944"/>
          </a:xfrm>
        </p:grpSpPr>
        <p:sp>
          <p:nvSpPr>
            <p:cNvPr id="4" name="Rectangle 3"/>
            <p:cNvSpPr/>
            <p:nvPr/>
          </p:nvSpPr>
          <p:spPr>
            <a:xfrm>
              <a:off x="6507215" y="2763516"/>
              <a:ext cx="975642" cy="43197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34639" y="2734107"/>
              <a:ext cx="1097086" cy="53240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502436" y="3713180"/>
              <a:ext cx="938952" cy="38065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4610634" y="3903505"/>
              <a:ext cx="9144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6131725" y="2969860"/>
              <a:ext cx="381845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>
            <a:xfrm>
              <a:off x="7482857" y="2950006"/>
              <a:ext cx="77911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7895338" y="2968596"/>
              <a:ext cx="0" cy="91440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 flipV="1">
              <a:off x="4800468" y="2995973"/>
              <a:ext cx="21600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>
              <a:off x="4159427" y="2984731"/>
              <a:ext cx="314235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 flipV="1">
              <a:off x="4612906" y="3153354"/>
              <a:ext cx="0" cy="75594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H="1">
              <a:off x="6441388" y="3882996"/>
              <a:ext cx="14630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5" name="TextBox 34"/>
            <p:cNvSpPr txBox="1"/>
            <p:nvPr/>
          </p:nvSpPr>
          <p:spPr>
            <a:xfrm>
              <a:off x="8135384" y="2538966"/>
              <a:ext cx="484505" cy="266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y(s)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Box 38"/>
            <p:cNvSpPr txBox="1"/>
            <p:nvPr/>
          </p:nvSpPr>
          <p:spPr>
            <a:xfrm>
              <a:off x="4345828" y="3105117"/>
              <a:ext cx="197485" cy="266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40"/>
            <p:cNvSpPr txBox="1"/>
            <p:nvPr/>
          </p:nvSpPr>
          <p:spPr>
            <a:xfrm>
              <a:off x="4159427" y="2683324"/>
              <a:ext cx="196850" cy="266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5100551" y="2746510"/>
                  <a:ext cx="942555" cy="489479"/>
                </a:xfrm>
                <a:prstGeom prst="rect">
                  <a:avLst/>
                </a:prstGeom>
              </p:spPr>
              <p:txBody>
                <a:bodyPr wrap="none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12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12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12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1200" b="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200" b="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den>
                        </m:f>
                        <m:r>
                          <a:rPr lang="en-US" sz="12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0551" y="2746510"/>
                  <a:ext cx="942555" cy="48947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602189" y="2732601"/>
                  <a:ext cx="777008" cy="47198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ar-IQ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  <m:r>
                              <a:rPr lang="ar-IQ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ar-IQ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ar-IQ" sz="120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2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2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2189" y="2732601"/>
                  <a:ext cx="777008" cy="471989"/>
                </a:xfrm>
                <a:prstGeom prst="rect">
                  <a:avLst/>
                </a:prstGeom>
                <a:blipFill>
                  <a:blip r:embed="rId3"/>
                  <a:stretch>
                    <a:fillRect b="-51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5551242" y="3674623"/>
                  <a:ext cx="841340" cy="4392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200" b="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  <m:r>
                              <a:rPr lang="en-US" sz="1200" b="0" i="0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1200" b="0" i="0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1242" y="3674623"/>
                  <a:ext cx="841340" cy="4392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3748623" y="2701990"/>
                  <a:ext cx="382905" cy="2876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𝑠𝑝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623" y="2701990"/>
                  <a:ext cx="382905" cy="2876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1"/>
            <p:cNvGrpSpPr/>
            <p:nvPr/>
          </p:nvGrpSpPr>
          <p:grpSpPr>
            <a:xfrm>
              <a:off x="4452526" y="2805648"/>
              <a:ext cx="340324" cy="347706"/>
              <a:chOff x="671702" y="72295"/>
              <a:chExt cx="255586" cy="347729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71702" y="72295"/>
                <a:ext cx="240894" cy="347729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13"/>
                  <p:cNvSpPr txBox="1"/>
                  <p:nvPr/>
                </p:nvSpPr>
                <p:spPr>
                  <a:xfrm>
                    <a:off x="724723" y="115700"/>
                    <a:ext cx="202565" cy="20891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8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e>
                          </m:nary>
                        </m:oMath>
                      </m:oMathPara>
                    </a14:m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23" y="115700"/>
                    <a:ext cx="202565" cy="20891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36364" t="-211429" r="-156818" b="-3314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32813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232" y="167851"/>
            <a:ext cx="1081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Select a small value of the proportional gain Kc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232" y="6624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isturb the system with a step change.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232" y="1196379"/>
            <a:ext cx="8347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 the transient response of the output variable.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232" y="1756800"/>
            <a:ext cx="11135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5 -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system decays , then select a higher value of Kc and a gain observe the response of the system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232" y="2378624"/>
            <a:ext cx="1064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indent="-398463"/>
            <a:r>
              <a:rPr lang="en-US" dirty="0"/>
              <a:t>6</a:t>
            </a:r>
            <a:r>
              <a:rPr lang="en-US" dirty="0" smtClean="0"/>
              <a:t> -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increase the gain Kc in small steps until the response first exhibits sustained oscillation.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496232" y="3000448"/>
            <a:ext cx="5695336" cy="3397408"/>
            <a:chOff x="5115232" y="2869186"/>
            <a:chExt cx="5695336" cy="3397408"/>
          </a:xfrm>
        </p:grpSpPr>
        <p:grpSp>
          <p:nvGrpSpPr>
            <p:cNvPr id="21" name="Group 20"/>
            <p:cNvGrpSpPr/>
            <p:nvPr/>
          </p:nvGrpSpPr>
          <p:grpSpPr>
            <a:xfrm>
              <a:off x="5749413" y="3499038"/>
              <a:ext cx="4232787" cy="2536726"/>
              <a:chOff x="2905432" y="4026308"/>
              <a:chExt cx="4232787" cy="253672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2920181" y="4070555"/>
                <a:ext cx="0" cy="24924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905432" y="6563032"/>
                <a:ext cx="423278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920181" y="5250426"/>
                <a:ext cx="3465871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Freeform 19"/>
              <p:cNvSpPr/>
              <p:nvPr/>
            </p:nvSpPr>
            <p:spPr>
              <a:xfrm>
                <a:off x="2949677" y="4026308"/>
                <a:ext cx="3908323" cy="2521976"/>
              </a:xfrm>
              <a:custGeom>
                <a:avLst/>
                <a:gdLst>
                  <a:gd name="connsiteX0" fmla="*/ 0 w 3908323"/>
                  <a:gd name="connsiteY0" fmla="*/ 2521976 h 2521976"/>
                  <a:gd name="connsiteX1" fmla="*/ 383458 w 3908323"/>
                  <a:gd name="connsiteY1" fmla="*/ 117989 h 2521976"/>
                  <a:gd name="connsiteX2" fmla="*/ 884904 w 3908323"/>
                  <a:gd name="connsiteY2" fmla="*/ 2182763 h 2521976"/>
                  <a:gd name="connsiteX3" fmla="*/ 1297858 w 3908323"/>
                  <a:gd name="connsiteY3" fmla="*/ 44247 h 2521976"/>
                  <a:gd name="connsiteX4" fmla="*/ 1858297 w 3908323"/>
                  <a:gd name="connsiteY4" fmla="*/ 2094273 h 2521976"/>
                  <a:gd name="connsiteX5" fmla="*/ 2256504 w 3908323"/>
                  <a:gd name="connsiteY5" fmla="*/ 44247 h 2521976"/>
                  <a:gd name="connsiteX6" fmla="*/ 2757949 w 3908323"/>
                  <a:gd name="connsiteY6" fmla="*/ 2168015 h 2521976"/>
                  <a:gd name="connsiteX7" fmla="*/ 3052917 w 3908323"/>
                  <a:gd name="connsiteY7" fmla="*/ 2 h 2521976"/>
                  <a:gd name="connsiteX8" fmla="*/ 3583858 w 3908323"/>
                  <a:gd name="connsiteY8" fmla="*/ 2153266 h 2521976"/>
                  <a:gd name="connsiteX9" fmla="*/ 3908323 w 3908323"/>
                  <a:gd name="connsiteY9" fmla="*/ 457202 h 2521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08323" h="2521976">
                    <a:moveTo>
                      <a:pt x="0" y="2521976"/>
                    </a:moveTo>
                    <a:cubicBezTo>
                      <a:pt x="117987" y="1348250"/>
                      <a:pt x="235974" y="174525"/>
                      <a:pt x="383458" y="117989"/>
                    </a:cubicBezTo>
                    <a:cubicBezTo>
                      <a:pt x="530942" y="61453"/>
                      <a:pt x="732504" y="2195053"/>
                      <a:pt x="884904" y="2182763"/>
                    </a:cubicBezTo>
                    <a:cubicBezTo>
                      <a:pt x="1037304" y="2170473"/>
                      <a:pt x="1135626" y="58995"/>
                      <a:pt x="1297858" y="44247"/>
                    </a:cubicBezTo>
                    <a:cubicBezTo>
                      <a:pt x="1460090" y="29499"/>
                      <a:pt x="1698523" y="2094273"/>
                      <a:pt x="1858297" y="2094273"/>
                    </a:cubicBezTo>
                    <a:cubicBezTo>
                      <a:pt x="2018071" y="2094273"/>
                      <a:pt x="2106562" y="31957"/>
                      <a:pt x="2256504" y="44247"/>
                    </a:cubicBezTo>
                    <a:cubicBezTo>
                      <a:pt x="2406446" y="56537"/>
                      <a:pt x="2625214" y="2175389"/>
                      <a:pt x="2757949" y="2168015"/>
                    </a:cubicBezTo>
                    <a:cubicBezTo>
                      <a:pt x="2890684" y="2160641"/>
                      <a:pt x="2915266" y="2460"/>
                      <a:pt x="3052917" y="2"/>
                    </a:cubicBezTo>
                    <a:cubicBezTo>
                      <a:pt x="3190568" y="-2456"/>
                      <a:pt x="3441290" y="2077066"/>
                      <a:pt x="3583858" y="2153266"/>
                    </a:cubicBezTo>
                    <a:cubicBezTo>
                      <a:pt x="3726426" y="2229466"/>
                      <a:pt x="3817374" y="1343334"/>
                      <a:pt x="3908323" y="457202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6132870" y="3360348"/>
              <a:ext cx="98322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395455" y="5804929"/>
              <a:ext cx="339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93425" y="2869186"/>
              <a:ext cx="722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Tc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336161" y="5804929"/>
              <a:ext cx="474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15232" y="3484052"/>
              <a:ext cx="474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5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95235" y="1271270"/>
            <a:ext cx="8444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Thank you for your attention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0513" y="2920181"/>
            <a:ext cx="2974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Any 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39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876" y="1428375"/>
            <a:ext cx="11135033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8 -  From The value of the gain Kc and period of oscillation Tc we can predict the optimum values of the controller parameters using Ziegler-Nichols rules as shown in the Table below.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877" y="313613"/>
            <a:ext cx="11135033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The value of the gain Kc and period of oscillation Tc that correspond to the sustained oscillation are the ultimate gain (Kcmax) and ultimate period of oscillation Tc.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0906039"/>
                  </p:ext>
                </p:extLst>
              </p:nvPr>
            </p:nvGraphicFramePr>
            <p:xfrm>
              <a:off x="1268362" y="2854050"/>
              <a:ext cx="9601199" cy="34493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56609">
                      <a:extLst>
                        <a:ext uri="{9D8B030D-6E8A-4147-A177-3AD203B41FA5}">
                          <a16:colId xmlns:a16="http://schemas.microsoft.com/office/drawing/2014/main" val="1995117631"/>
                        </a:ext>
                      </a:extLst>
                    </a:gridCol>
                    <a:gridCol w="2544539">
                      <a:extLst>
                        <a:ext uri="{9D8B030D-6E8A-4147-A177-3AD203B41FA5}">
                          <a16:colId xmlns:a16="http://schemas.microsoft.com/office/drawing/2014/main" val="3895921573"/>
                        </a:ext>
                      </a:extLst>
                    </a:gridCol>
                    <a:gridCol w="1489587">
                      <a:extLst>
                        <a:ext uri="{9D8B030D-6E8A-4147-A177-3AD203B41FA5}">
                          <a16:colId xmlns:a16="http://schemas.microsoft.com/office/drawing/2014/main" val="252101007"/>
                        </a:ext>
                      </a:extLst>
                    </a:gridCol>
                    <a:gridCol w="1430593">
                      <a:extLst>
                        <a:ext uri="{9D8B030D-6E8A-4147-A177-3AD203B41FA5}">
                          <a16:colId xmlns:a16="http://schemas.microsoft.com/office/drawing/2014/main" val="293741829"/>
                        </a:ext>
                      </a:extLst>
                    </a:gridCol>
                    <a:gridCol w="1179871">
                      <a:extLst>
                        <a:ext uri="{9D8B030D-6E8A-4147-A177-3AD203B41FA5}">
                          <a16:colId xmlns:a16="http://schemas.microsoft.com/office/drawing/2014/main" val="324494712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Types of controllers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Gc(s)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18883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Proportional  P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Kc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9159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Kc(1+RS)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0.48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50806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𝐾𝑐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𝐼𝑆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0.45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:endParaRPr lang="en-US" sz="20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379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𝐾𝑐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𝐼𝑆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:endParaRPr lang="en-US" sz="2000" dirty="0"/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:endParaRPr lang="en-US" sz="2000" dirty="0"/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99273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0906039"/>
                  </p:ext>
                </p:extLst>
              </p:nvPr>
            </p:nvGraphicFramePr>
            <p:xfrm>
              <a:off x="1268362" y="2854050"/>
              <a:ext cx="9601199" cy="34493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56609">
                      <a:extLst>
                        <a:ext uri="{9D8B030D-6E8A-4147-A177-3AD203B41FA5}">
                          <a16:colId xmlns:a16="http://schemas.microsoft.com/office/drawing/2014/main" val="1995117631"/>
                        </a:ext>
                      </a:extLst>
                    </a:gridCol>
                    <a:gridCol w="2544539">
                      <a:extLst>
                        <a:ext uri="{9D8B030D-6E8A-4147-A177-3AD203B41FA5}">
                          <a16:colId xmlns:a16="http://schemas.microsoft.com/office/drawing/2014/main" val="3895921573"/>
                        </a:ext>
                      </a:extLst>
                    </a:gridCol>
                    <a:gridCol w="1489587">
                      <a:extLst>
                        <a:ext uri="{9D8B030D-6E8A-4147-A177-3AD203B41FA5}">
                          <a16:colId xmlns:a16="http://schemas.microsoft.com/office/drawing/2014/main" val="252101007"/>
                        </a:ext>
                      </a:extLst>
                    </a:gridCol>
                    <a:gridCol w="1430593">
                      <a:extLst>
                        <a:ext uri="{9D8B030D-6E8A-4147-A177-3AD203B41FA5}">
                          <a16:colId xmlns:a16="http://schemas.microsoft.com/office/drawing/2014/main" val="293741829"/>
                        </a:ext>
                      </a:extLst>
                    </a:gridCol>
                    <a:gridCol w="1179871">
                      <a:extLst>
                        <a:ext uri="{9D8B030D-6E8A-4147-A177-3AD203B41FA5}">
                          <a16:colId xmlns:a16="http://schemas.microsoft.com/office/drawing/2014/main" val="324494712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Types of controllers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Gc(s)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en-US" sz="20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188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Proportional  P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Kc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--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915916"/>
                      </a:ext>
                    </a:extLst>
                  </a:tr>
                  <a:tr h="6621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Kc(1+RS)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0.48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12887" t="-133028" r="-1031" b="-2935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5080676"/>
                      </a:ext>
                    </a:extLst>
                  </a:tr>
                  <a:tr h="9648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6268" t="-159748" r="-161483" b="-10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0.45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1026" t="-159748" r="-83761" b="-10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--</a:t>
                          </a:r>
                          <a:endParaRPr lang="en-US" sz="20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379026"/>
                      </a:ext>
                    </a:extLst>
                  </a:tr>
                  <a:tr h="9689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PID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6268" t="-259748" r="-161483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 Kcmax</a:t>
                          </a:r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FFC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1026" t="-259748" r="-83761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12887" t="-259748" r="-1031" b="-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9927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008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5910" y="427703"/>
            <a:ext cx="146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942" y="1061884"/>
            <a:ext cx="11046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closed-loop system shown in block diagram below.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85679" y="1903631"/>
            <a:ext cx="7117960" cy="1990152"/>
            <a:chOff x="2196092" y="2928010"/>
            <a:chExt cx="7117960" cy="1990152"/>
          </a:xfrm>
        </p:grpSpPr>
        <p:grpSp>
          <p:nvGrpSpPr>
            <p:cNvPr id="7" name="Group 6"/>
            <p:cNvGrpSpPr/>
            <p:nvPr/>
          </p:nvGrpSpPr>
          <p:grpSpPr>
            <a:xfrm>
              <a:off x="3160013" y="3295545"/>
              <a:ext cx="457515" cy="492477"/>
              <a:chOff x="755873" y="859698"/>
              <a:chExt cx="345056" cy="31074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2825882" y="3540310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6334885" y="3625906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>
              <a:off x="8013633" y="3551482"/>
              <a:ext cx="109214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3433208" y="4580313"/>
              <a:ext cx="27432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H="1">
              <a:off x="7018686" y="4533046"/>
              <a:ext cx="1481819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8500505" y="3563117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>
            <a:xfrm rot="16200000" flipV="1">
              <a:off x="2999309" y="4184168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 flipH="1">
              <a:off x="2921367" y="2928010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66221" y="3597924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8534400" y="3030936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4400" y="3030936"/>
                  <a:ext cx="779652" cy="494131"/>
                </a:xfrm>
                <a:prstGeom prst="rect">
                  <a:avLst/>
                </a:prstGeom>
                <a:blipFill>
                  <a:blip r:embed="rId2"/>
                  <a:stretch>
                    <a:fillRect t="-6173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196092" y="3037147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6092" y="3037147"/>
                  <a:ext cx="887422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>
              <a:off x="3643407" y="3547094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700645" y="3235357"/>
                  <a:ext cx="1312988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0645" y="3235357"/>
                  <a:ext cx="1312988" cy="72513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4117663" y="3272535"/>
                  <a:ext cx="2168404" cy="528991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𝐼𝑆</m:t>
                          </m:r>
                        </m:den>
                      </m:f>
                    </m:oMath>
                  </a14:m>
                  <a:r>
                    <a:rPr lang="en-US" sz="20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7663" y="3272535"/>
                  <a:ext cx="2168404" cy="528991"/>
                </a:xfrm>
                <a:prstGeom prst="rect">
                  <a:avLst/>
                </a:prstGeom>
                <a:blipFill>
                  <a:blip r:embed="rId5"/>
                  <a:stretch>
                    <a:fillRect b="-5618"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6176408" y="4242464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6408" y="4242464"/>
                  <a:ext cx="839076" cy="6756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TextBox 40"/>
          <p:cNvSpPr txBox="1"/>
          <p:nvPr/>
        </p:nvSpPr>
        <p:spPr>
          <a:xfrm>
            <a:off x="678780" y="4305037"/>
            <a:ext cx="10750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Find the  optimum values of the controller parameters (Kc , R and I) using Ziegler-Nichols method.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Test the stability.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5910" y="427703"/>
            <a:ext cx="146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5598" y="2374236"/>
                <a:ext cx="1771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98" y="2374236"/>
                <a:ext cx="177176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27587" y="1412489"/>
            <a:ext cx="447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(1).   Ziegler-Nichols method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9548" y="1953117"/>
                <a:ext cx="20370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48" y="1953117"/>
                <a:ext cx="2037033" cy="276999"/>
              </a:xfrm>
              <a:prstGeom prst="rect">
                <a:avLst/>
              </a:prstGeom>
              <a:blipFill>
                <a:blip r:embed="rId3"/>
                <a:stretch>
                  <a:fillRect l="-2395" r="-89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15952" y="728613"/>
                <a:ext cx="428681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𝐶𝑜𝑛𝑡𝑟𝑜𝑙𝑙𝑒𝑟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𝐼𝑆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52" y="728613"/>
                <a:ext cx="4286815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589801" y="1490373"/>
            <a:ext cx="7117960" cy="1990152"/>
            <a:chOff x="2196092" y="2928010"/>
            <a:chExt cx="7117960" cy="1990152"/>
          </a:xfrm>
        </p:grpSpPr>
        <p:grpSp>
          <p:nvGrpSpPr>
            <p:cNvPr id="9" name="Group 8"/>
            <p:cNvGrpSpPr/>
            <p:nvPr/>
          </p:nvGrpSpPr>
          <p:grpSpPr>
            <a:xfrm>
              <a:off x="3160013" y="3295545"/>
              <a:ext cx="457515" cy="492477"/>
              <a:chOff x="755873" y="859698"/>
              <a:chExt cx="345056" cy="31074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>
              <a:off x="2825882" y="3540310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stCxn id="23" idx="3"/>
            </p:cNvCxnSpPr>
            <p:nvPr/>
          </p:nvCxnSpPr>
          <p:spPr>
            <a:xfrm>
              <a:off x="4994151" y="3572632"/>
              <a:ext cx="1706494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>
              <a:off x="8013633" y="3551482"/>
              <a:ext cx="109214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3433208" y="4580313"/>
              <a:ext cx="27432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H="1">
              <a:off x="7018686" y="4533046"/>
              <a:ext cx="1481819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8500505" y="3563117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>
            <a:xfrm rot="16200000" flipV="1">
              <a:off x="2999309" y="4184168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7" name="TextBox 22"/>
            <p:cNvSpPr txBox="1"/>
            <p:nvPr/>
          </p:nvSpPr>
          <p:spPr>
            <a:xfrm flipH="1">
              <a:off x="2921367" y="2928010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23"/>
            <p:cNvSpPr txBox="1"/>
            <p:nvPr/>
          </p:nvSpPr>
          <p:spPr>
            <a:xfrm>
              <a:off x="2966221" y="3597924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25"/>
                <p:cNvSpPr txBox="1"/>
                <p:nvPr/>
              </p:nvSpPr>
              <p:spPr>
                <a:xfrm>
                  <a:off x="8534400" y="3030936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4400" y="3030936"/>
                  <a:ext cx="779652" cy="494131"/>
                </a:xfrm>
                <a:prstGeom prst="rect">
                  <a:avLst/>
                </a:prstGeom>
                <a:blipFill>
                  <a:blip r:embed="rId5"/>
                  <a:stretch>
                    <a:fillRect t="-6173" r="-2344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26"/>
                <p:cNvSpPr txBox="1"/>
                <p:nvPr/>
              </p:nvSpPr>
              <p:spPr>
                <a:xfrm>
                  <a:off x="2196092" y="3037147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6092" y="3037147"/>
                  <a:ext cx="88742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>
              <a:off x="3643407" y="3547094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700645" y="3235357"/>
                  <a:ext cx="1312988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0645" y="3235357"/>
                  <a:ext cx="1312988" cy="72513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4118444" y="3372577"/>
                  <a:ext cx="875707" cy="400110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444" y="3372577"/>
                  <a:ext cx="875707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6176408" y="4242464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6408" y="4242464"/>
                  <a:ext cx="839076" cy="6756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5"/>
              <p:cNvSpPr txBox="1"/>
              <p:nvPr/>
            </p:nvSpPr>
            <p:spPr>
              <a:xfrm>
                <a:off x="595598" y="3444410"/>
                <a:ext cx="149290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98" y="3444410"/>
                <a:ext cx="1492909" cy="307777"/>
              </a:xfrm>
              <a:prstGeom prst="rect">
                <a:avLst/>
              </a:prstGeom>
              <a:blipFill>
                <a:blip r:embed="rId10"/>
                <a:stretch>
                  <a:fillRect l="-3673" r="-326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71771" y="2910743"/>
            <a:ext cx="451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Now, we will use Routh method to find Kcmax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23457" y="4051655"/>
                <a:ext cx="329699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57" y="4051655"/>
                <a:ext cx="3296993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71771" y="5187986"/>
                <a:ext cx="34655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71" y="5187986"/>
                <a:ext cx="346556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3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7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682475" y="930623"/>
            <a:ext cx="5523690" cy="3412232"/>
            <a:chOff x="700129" y="1697539"/>
            <a:chExt cx="5523690" cy="341223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700129" y="2127146"/>
              <a:ext cx="53614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419562" y="1697539"/>
              <a:ext cx="0" cy="34122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4"/>
            <p:cNvSpPr txBox="1"/>
            <p:nvPr/>
          </p:nvSpPr>
          <p:spPr>
            <a:xfrm>
              <a:off x="843535" y="1697540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7" name="TextBox 55"/>
            <p:cNvSpPr txBox="1"/>
            <p:nvPr/>
          </p:nvSpPr>
          <p:spPr>
            <a:xfrm>
              <a:off x="959065" y="3610490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8" name="TextBox 56"/>
            <p:cNvSpPr txBox="1"/>
            <p:nvPr/>
          </p:nvSpPr>
          <p:spPr>
            <a:xfrm>
              <a:off x="959065" y="2909919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9" name="TextBox 57"/>
            <p:cNvSpPr txBox="1"/>
            <p:nvPr/>
          </p:nvSpPr>
          <p:spPr>
            <a:xfrm>
              <a:off x="959903" y="2351109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1" name="TextBox 59"/>
            <p:cNvSpPr txBox="1"/>
            <p:nvPr/>
          </p:nvSpPr>
          <p:spPr>
            <a:xfrm>
              <a:off x="886581" y="4665694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60"/>
                <p:cNvSpPr txBox="1"/>
                <p:nvPr/>
              </p:nvSpPr>
              <p:spPr>
                <a:xfrm>
                  <a:off x="1701012" y="229744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1012" y="2297446"/>
                  <a:ext cx="604684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61"/>
                <p:cNvSpPr txBox="1"/>
                <p:nvPr/>
              </p:nvSpPr>
              <p:spPr>
                <a:xfrm>
                  <a:off x="1662915" y="299031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2915" y="2990310"/>
                  <a:ext cx="60468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62"/>
                <p:cNvSpPr txBox="1"/>
                <p:nvPr/>
              </p:nvSpPr>
              <p:spPr>
                <a:xfrm>
                  <a:off x="3839108" y="224294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9108" y="2242942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63"/>
                <p:cNvSpPr txBox="1"/>
                <p:nvPr/>
              </p:nvSpPr>
              <p:spPr>
                <a:xfrm>
                  <a:off x="3782996" y="2977947"/>
                  <a:ext cx="8742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996" y="2977947"/>
                  <a:ext cx="87423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29"/>
                <p:cNvSpPr txBox="1"/>
                <p:nvPr/>
              </p:nvSpPr>
              <p:spPr>
                <a:xfrm>
                  <a:off x="5102974" y="2315258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2974" y="2315258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9"/>
                <p:cNvSpPr txBox="1"/>
                <p:nvPr/>
              </p:nvSpPr>
              <p:spPr>
                <a:xfrm>
                  <a:off x="5124259" y="302427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4259" y="3024271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/>
            <p:cNvCxnSpPr/>
            <p:nvPr/>
          </p:nvCxnSpPr>
          <p:spPr>
            <a:xfrm>
              <a:off x="843535" y="3610490"/>
              <a:ext cx="5380284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68"/>
                <p:cNvSpPr txBox="1"/>
                <p:nvPr/>
              </p:nvSpPr>
              <p:spPr>
                <a:xfrm>
                  <a:off x="1630116" y="3660103"/>
                  <a:ext cx="1570283" cy="618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0116" y="3660103"/>
                  <a:ext cx="1570283" cy="618118"/>
                </a:xfrm>
                <a:prstGeom prst="rect">
                  <a:avLst/>
                </a:prstGeom>
                <a:blipFill>
                  <a:blip r:embed="rId8"/>
                  <a:stretch>
                    <a:fillRect r="-27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41"/>
                <p:cNvSpPr txBox="1"/>
                <p:nvPr/>
              </p:nvSpPr>
              <p:spPr>
                <a:xfrm>
                  <a:off x="3853891" y="381054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891" y="3810545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71"/>
                <p:cNvSpPr txBox="1"/>
                <p:nvPr/>
              </p:nvSpPr>
              <p:spPr>
                <a:xfrm>
                  <a:off x="1662914" y="4740439"/>
                  <a:ext cx="9917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2914" y="4740439"/>
                  <a:ext cx="99179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72"/>
                <p:cNvSpPr txBox="1"/>
                <p:nvPr/>
              </p:nvSpPr>
              <p:spPr>
                <a:xfrm>
                  <a:off x="3917769" y="474043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769" y="4740439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82475" y="303220"/>
                <a:ext cx="34655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75" y="303220"/>
                <a:ext cx="346556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8"/>
              <p:cNvSpPr txBox="1"/>
              <p:nvPr/>
            </p:nvSpPr>
            <p:spPr>
              <a:xfrm>
                <a:off x="710699" y="5037722"/>
                <a:ext cx="2550001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99" y="5037722"/>
                <a:ext cx="2550001" cy="6199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68927" y="6043101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27" y="6043101"/>
                <a:ext cx="1254446" cy="307777"/>
              </a:xfrm>
              <a:prstGeom prst="rect">
                <a:avLst/>
              </a:prstGeom>
              <a:blipFill>
                <a:blip r:embed="rId14"/>
                <a:stretch>
                  <a:fillRect l="-4390" r="-4390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07922" y="1055388"/>
                <a:ext cx="2157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22" y="1055388"/>
                <a:ext cx="215719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7922" y="457200"/>
            <a:ext cx="2315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find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70844" y="1653576"/>
                <a:ext cx="1723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44" y="1653576"/>
                <a:ext cx="172329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8230" y="2470355"/>
                <a:ext cx="1186863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230" y="2470355"/>
                <a:ext cx="1186863" cy="818366"/>
              </a:xfrm>
              <a:prstGeom prst="rect">
                <a:avLst/>
              </a:prstGeom>
              <a:blipFill>
                <a:blip r:embed="rId4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8538" y="3428391"/>
                <a:ext cx="1667572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38" y="3428391"/>
                <a:ext cx="1667572" cy="818366"/>
              </a:xfrm>
              <a:prstGeom prst="rect">
                <a:avLst/>
              </a:prstGeom>
              <a:blipFill>
                <a:blip r:embed="rId5"/>
                <a:stretch>
                  <a:fillRect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57381" y="4524926"/>
                <a:ext cx="804131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81" y="4524926"/>
                <a:ext cx="804131" cy="565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57768" y="5338596"/>
                <a:ext cx="23494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68" y="5338596"/>
                <a:ext cx="234948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0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5334" y="395439"/>
            <a:ext cx="347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Ziegler – Nichols method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5597" y="1007497"/>
                <a:ext cx="30383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0.6(9) = 5.4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7" y="1007497"/>
                <a:ext cx="3038332" cy="307777"/>
              </a:xfrm>
              <a:prstGeom prst="rect">
                <a:avLst/>
              </a:prstGeom>
              <a:blipFill>
                <a:blip r:embed="rId2"/>
                <a:stretch>
                  <a:fillRect l="-3012" t="-25490" r="-4418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5334" y="1661472"/>
                <a:ext cx="2667205" cy="527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83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34" y="1661472"/>
                <a:ext cx="2667205" cy="5275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5334" y="2507617"/>
                <a:ext cx="2928494" cy="5300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707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34" y="2507617"/>
                <a:ext cx="2928494" cy="530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4234" y="3235776"/>
                <a:ext cx="428681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𝐶𝑜𝑛𝑡𝑟𝑜𝑙𝑙𝑒𝑟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𝐼𝑆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34" y="3235776"/>
                <a:ext cx="4286815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6438" y="4148536"/>
                <a:ext cx="391665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707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38" y="4148536"/>
                <a:ext cx="391665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4019</TotalTime>
  <Words>1413</Words>
  <Application>Microsoft Office PowerPoint</Application>
  <PresentationFormat>Widescreen</PresentationFormat>
  <Paragraphs>461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Maher</cp:lastModifiedBy>
  <cp:revision>277</cp:revision>
  <dcterms:created xsi:type="dcterms:W3CDTF">2020-05-26T16:41:22Z</dcterms:created>
  <dcterms:modified xsi:type="dcterms:W3CDTF">2022-04-13T06:02:26Z</dcterms:modified>
</cp:coreProperties>
</file>